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13" r:id="rId2"/>
    <p:sldId id="456" r:id="rId3"/>
    <p:sldId id="459" r:id="rId4"/>
    <p:sldId id="589" r:id="rId5"/>
    <p:sldId id="492" r:id="rId6"/>
    <p:sldId id="493" r:id="rId7"/>
    <p:sldId id="596" r:id="rId8"/>
    <p:sldId id="689" r:id="rId9"/>
    <p:sldId id="651" r:id="rId10"/>
    <p:sldId id="257" r:id="rId11"/>
    <p:sldId id="557" r:id="rId12"/>
    <p:sldId id="275" r:id="rId13"/>
    <p:sldId id="575" r:id="rId14"/>
    <p:sldId id="699" r:id="rId15"/>
    <p:sldId id="700" r:id="rId16"/>
    <p:sldId id="701" r:id="rId17"/>
    <p:sldId id="566" r:id="rId18"/>
    <p:sldId id="564" r:id="rId19"/>
    <p:sldId id="538" r:id="rId20"/>
    <p:sldId id="556" r:id="rId21"/>
    <p:sldId id="558" r:id="rId22"/>
    <p:sldId id="563" r:id="rId23"/>
    <p:sldId id="698" r:id="rId24"/>
    <p:sldId id="573" r:id="rId25"/>
    <p:sldId id="574" r:id="rId26"/>
    <p:sldId id="683" r:id="rId27"/>
    <p:sldId id="569" r:id="rId28"/>
    <p:sldId id="673" r:id="rId29"/>
    <p:sldId id="682" r:id="rId30"/>
    <p:sldId id="697" r:id="rId31"/>
    <p:sldId id="681" r:id="rId32"/>
    <p:sldId id="351" r:id="rId33"/>
    <p:sldId id="659" r:id="rId34"/>
    <p:sldId id="289" r:id="rId35"/>
    <p:sldId id="652" r:id="rId36"/>
    <p:sldId id="677" r:id="rId37"/>
    <p:sldId id="665" r:id="rId38"/>
    <p:sldId id="704" r:id="rId39"/>
    <p:sldId id="705" r:id="rId40"/>
    <p:sldId id="642" r:id="rId41"/>
    <p:sldId id="294" r:id="rId42"/>
    <p:sldId id="669" r:id="rId43"/>
    <p:sldId id="303" r:id="rId44"/>
    <p:sldId id="703" r:id="rId45"/>
    <p:sldId id="293" r:id="rId46"/>
    <p:sldId id="693" r:id="rId47"/>
    <p:sldId id="685" r:id="rId48"/>
    <p:sldId id="299" r:id="rId49"/>
    <p:sldId id="688" r:id="rId50"/>
    <p:sldId id="694" r:id="rId51"/>
    <p:sldId id="695" r:id="rId52"/>
    <p:sldId id="69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2"/>
    <p:restoredTop sz="73898"/>
  </p:normalViewPr>
  <p:slideViewPr>
    <p:cSldViewPr snapToGrid="0" snapToObjects="1">
      <p:cViewPr varScale="1">
        <p:scale>
          <a:sx n="91" d="100"/>
          <a:sy n="91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uisse Int'l Light" panose="020B0304000000000000" pitchFamily="34" charset="-7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uisse Int'l Light" panose="020B0304000000000000" pitchFamily="34" charset="-78"/>
              </a:defRPr>
            </a:lvl1pPr>
          </a:lstStyle>
          <a:p>
            <a:fld id="{1BB24168-6D5E-F346-9BEF-AB0DDD6289EA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uisse Int'l Light" panose="020B0304000000000000" pitchFamily="34" charset="-7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uisse Int'l Light" panose="020B0304000000000000" pitchFamily="34" charset="-78"/>
              </a:defRPr>
            </a:lvl1pPr>
          </a:lstStyle>
          <a:p>
            <a:fld id="{EFE11ED0-624B-004E-8793-4A600B6E1C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8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uisse Int'l Light" panose="020B0304000000000000" pitchFamily="34" charset="-78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uisse Int'l Light" panose="020B0304000000000000" pitchFamily="34" charset="-78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uisse Int'l Light" panose="020B0304000000000000" pitchFamily="34" charset="-78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uisse Int'l Light" panose="020B0304000000000000" pitchFamily="34" charset="-78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uisse Int'l Light" panose="020B0304000000000000" pitchFamily="34" charset="-7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10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8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28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3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3129 Cepheids used in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95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40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71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53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66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2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8DBBD-50CF-744E-9DDF-A20C88777D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0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93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07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41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14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8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7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21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79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∼20</m:t>
                    </m:r>
                  </m:oMath>
                </a14:m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 mmag, Nobs ~ 550, 𝛔</a:t>
                </a:r>
                <a:r>
                  <a:rPr lang="en-US" baseline="-25000" dirty="0" err="1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i</a:t>
                </a:r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 ~ 3-6 mmag</a:t>
                </a:r>
              </a:p>
              <a:p>
                <a:r>
                  <a:rPr lang="en-US" dirty="0"/>
                  <a:t>Photometric errors in OGLE, ca. 6 mmag at I = 15 mag, 10mmag at 16</a:t>
                </a:r>
              </a:p>
              <a:p>
                <a:r>
                  <a:rPr lang="en-US" dirty="0"/>
                  <a:t>Avg amplitude 0.015 mag +/- 0.008 mag; min amplitudes reported are 0.002 mag.</a:t>
                </a:r>
              </a:p>
              <a:p>
                <a:r>
                  <a:rPr lang="en-US" dirty="0" err="1"/>
                  <a:t>Aseq</a:t>
                </a:r>
                <a:r>
                  <a:rPr lang="en-US" dirty="0"/>
                  <a:t> avg amplitude 0.017 mag, </a:t>
                </a:r>
                <a:r>
                  <a:rPr lang="en-US" dirty="0" err="1"/>
                  <a:t>Bseq</a:t>
                </a:r>
                <a:r>
                  <a:rPr lang="en-US" dirty="0"/>
                  <a:t> avg 0.022 mag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A_I∼20</a:t>
                </a:r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 mmag, Nobs ~ 550, 𝛔</a:t>
                </a:r>
                <a:r>
                  <a:rPr lang="en-US" baseline="-25000" dirty="0" err="1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i</a:t>
                </a:r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 ~ 3-6 mmag</a:t>
                </a:r>
              </a:p>
              <a:p>
                <a:r>
                  <a:rPr lang="en-US" dirty="0"/>
                  <a:t>Photometric errors in OGLE, ca. 6 mmag at I = 15 mag, 10mmag at 16</a:t>
                </a:r>
              </a:p>
              <a:p>
                <a:r>
                  <a:rPr lang="en-US" dirty="0"/>
                  <a:t>Avg amplitude 0.015 mag +/- 0.008 mag; min amplitudes reported are 0.002 mag.</a:t>
                </a:r>
              </a:p>
              <a:p>
                <a:r>
                  <a:rPr lang="en-US" dirty="0" err="1"/>
                  <a:t>Aseq</a:t>
                </a:r>
                <a:r>
                  <a:rPr lang="en-US" dirty="0"/>
                  <a:t> avg amplitude 0.017 mag, </a:t>
                </a:r>
                <a:r>
                  <a:rPr lang="en-US" dirty="0" err="1"/>
                  <a:t>Bseq</a:t>
                </a:r>
                <a:r>
                  <a:rPr lang="en-US" dirty="0"/>
                  <a:t> avg 0.022 mag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153B2-7AD3-9D4E-853B-0D60221134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02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∼20</m:t>
                    </m:r>
                  </m:oMath>
                </a14:m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 mmag, Nobs ~ 550, 𝛔</a:t>
                </a:r>
                <a:r>
                  <a:rPr lang="en-US" baseline="-25000" dirty="0" err="1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i</a:t>
                </a:r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 ~ 3-6 mmag</a:t>
                </a:r>
              </a:p>
              <a:p>
                <a:r>
                  <a:rPr lang="en-US" dirty="0"/>
                  <a:t>Photometric errors in OGLE, ca. 6 mmag at I = 15 mag, 10mmag at 16</a:t>
                </a:r>
              </a:p>
              <a:p>
                <a:r>
                  <a:rPr lang="en-US" dirty="0"/>
                  <a:t>Avg amplitude 0.015 mag +/- 0.008 mag; min amplitudes reported are 0.002 mag.</a:t>
                </a:r>
              </a:p>
              <a:p>
                <a:r>
                  <a:rPr lang="en-US" dirty="0" err="1"/>
                  <a:t>Aseq</a:t>
                </a:r>
                <a:r>
                  <a:rPr lang="en-US" dirty="0"/>
                  <a:t> avg amplitude 0.017 mag, </a:t>
                </a:r>
                <a:r>
                  <a:rPr lang="en-US" dirty="0" err="1"/>
                  <a:t>Bseq</a:t>
                </a:r>
                <a:r>
                  <a:rPr lang="en-US" dirty="0"/>
                  <a:t> avg 0.022 mag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A_I∼20</a:t>
                </a:r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 mmag, Nobs ~ 550, 𝛔</a:t>
                </a:r>
                <a:r>
                  <a:rPr lang="en-US" baseline="-25000" dirty="0" err="1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i</a:t>
                </a:r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 ~ 3-6 mmag</a:t>
                </a:r>
              </a:p>
              <a:p>
                <a:r>
                  <a:rPr lang="en-US" dirty="0"/>
                  <a:t>Photometric errors in OGLE, ca. 6 mmag at I = 15 mag, 10mmag at 16</a:t>
                </a:r>
              </a:p>
              <a:p>
                <a:r>
                  <a:rPr lang="en-US" dirty="0"/>
                  <a:t>Avg amplitude 0.015 mag +/- 0.008 mag; min amplitudes reported are 0.002 mag.</a:t>
                </a:r>
              </a:p>
              <a:p>
                <a:r>
                  <a:rPr lang="en-US" dirty="0" err="1"/>
                  <a:t>Aseq</a:t>
                </a:r>
                <a:r>
                  <a:rPr lang="en-US" dirty="0"/>
                  <a:t> avg amplitude 0.017 mag, </a:t>
                </a:r>
                <a:r>
                  <a:rPr lang="en-US" dirty="0" err="1"/>
                  <a:t>Bseq</a:t>
                </a:r>
                <a:r>
                  <a:rPr lang="en-US" dirty="0"/>
                  <a:t> avg 0.022 mag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153B2-7AD3-9D4E-853B-0D60221134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8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H0 is a failing end-to-end test of cosmology that is failing! One option, measurements are wrong, other: new physics</a:t>
            </a:r>
          </a:p>
          <a:p>
            <a:endParaRPr lang="en-US" dirty="0"/>
          </a:p>
          <a:p>
            <a:r>
              <a:rPr lang="en-US" dirty="0"/>
              <a:t>Motivate the need for 1% H0 measurement</a:t>
            </a:r>
          </a:p>
          <a:p>
            <a:endParaRPr lang="en-US" dirty="0"/>
          </a:p>
          <a:p>
            <a:r>
              <a:rPr lang="en-US" dirty="0"/>
              <a:t>Most discrepant is Hubble discord</a:t>
            </a:r>
          </a:p>
          <a:p>
            <a:r>
              <a:rPr lang="en-US" dirty="0"/>
              <a:t>Other good example: S8 (structure growth) tension, KiDS-1000 (July2020) showed that Universe is less clumpy that LCDM predicts</a:t>
            </a:r>
          </a:p>
          <a:p>
            <a:r>
              <a:rPr lang="en-US" dirty="0"/>
              <a:t>As PhD student in Geneva, I read Thomas Kuhn’s Structure, which reminds us that a crisis is needed to achieve a paradigm shift…. So is this what’s going on here? Or are we making a mistake somewhere?</a:t>
            </a:r>
          </a:p>
          <a:p>
            <a:endParaRPr lang="en-US" dirty="0"/>
          </a:p>
          <a:p>
            <a:r>
              <a:rPr lang="en-US" dirty="0"/>
              <a:t>Implications: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Age of Universe differs by 1 </a:t>
            </a:r>
            <a:r>
              <a:rPr lang="en-US" dirty="0" err="1"/>
              <a:t>Gyr</a:t>
            </a:r>
            <a:r>
              <a:rPr lang="en-US" dirty="0"/>
              <a:t> depending on H0 value (slower H0 = older Universe)	</a:t>
            </a:r>
          </a:p>
          <a:p>
            <a:pPr marL="171450" indent="-171450">
              <a:buFontTx/>
              <a:buChar char="-"/>
            </a:pPr>
            <a:r>
              <a:rPr lang="en-US" dirty="0"/>
              <a:t>Dark Energy experiments cannot currently use H0 as prior for analysis (would improve their figure of merit by ~40</a:t>
            </a:r>
            <a:r>
              <a:rPr lang="en-US" u="none" dirty="0"/>
              <a:t>%)</a:t>
            </a:r>
          </a:p>
          <a:p>
            <a:pPr marL="171450" indent="-171450">
              <a:buFontTx/>
              <a:buChar char="-"/>
            </a:pPr>
            <a:r>
              <a:rPr lang="en-US" u="none" dirty="0"/>
              <a:t>Impact for particle physics? Number of effective neutrino species could partially resolve H0 (but causes trouble elsewhere)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8DBBD-50CF-744E-9DDF-A20C88777D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2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66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8DBBD-50CF-744E-9DDF-A20C88777D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3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0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81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Type-</a:t>
            </a:r>
            <a:r>
              <a:rPr lang="en-US" dirty="0" err="1"/>
              <a:t>Ia</a:t>
            </a:r>
            <a:r>
              <a:rPr lang="en-US" dirty="0"/>
              <a:t> Supernovae (</a:t>
            </a:r>
            <a:r>
              <a:rPr lang="en-US" dirty="0" err="1"/>
              <a:t>SNeIa</a:t>
            </a:r>
            <a:r>
              <a:rPr lang="en-US" dirty="0"/>
              <a:t>, Dan </a:t>
            </a:r>
            <a:r>
              <a:rPr lang="en-US" dirty="0" err="1"/>
              <a:t>Scolnic’s</a:t>
            </a:r>
            <a:r>
              <a:rPr lang="en-US" dirty="0"/>
              <a:t> talk) : rare, extremely bright, distant =&gt; trace cosmic expansion</a:t>
            </a:r>
          </a:p>
          <a:p>
            <a:r>
              <a:rPr lang="en-US" dirty="0"/>
              <a:t>Cepheids : plentiful, easily recognized, nearby =&gt; calibrate </a:t>
            </a:r>
            <a:r>
              <a:rPr lang="en-US" dirty="0" err="1"/>
              <a:t>SNeIa</a:t>
            </a:r>
            <a:endParaRPr lang="en-US" dirty="0"/>
          </a:p>
          <a:p>
            <a:r>
              <a:rPr lang="en-US" dirty="0"/>
              <a:t>Gaia : anchor Cepheid Period-Luminosity relation to trigonometry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0906E-E1F0-2C44-8E92-4588BC3F1F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68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PL-relation, instability strip in HRD, period distributions, rates of period change, metallicity effect, period-radius relation, period-mass relation,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0906E-E1F0-2C44-8E92-4588BC3F1F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14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11ED0-624B-004E-8793-4A600B6E1C7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4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2A23-4A6A-7B45-9622-8B9489458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5D2A6-11D4-9440-81D3-54243ED0B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3E2A9-A7FB-0345-B8B0-F6B3433F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FE01A-0D4C-C046-886D-91692C27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43099-798B-884B-9A2C-448CC196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ED05-4457-0540-986C-AFE73AFB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332E5-488F-FF48-B074-6A9982313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53188-EC86-8D42-8C30-1B6541EB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DF3D-3F42-A94D-8E2B-F9477DD0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BFE5F-00E9-C748-8CD4-F9A6B618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27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A22E7-D7CA-1740-8E07-DFD3FC30E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B5D35-475C-8147-96C8-111E3DCF0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7D8B-6056-904E-A2C7-499C4EE86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7186-0CEB-8F4F-A5DD-C987A2D2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59637-C810-F84B-AC76-34585373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5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29EF-2EB8-6E4F-875C-B935B2AF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4D1C-66D8-074F-B825-A51BCDAB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C8590-B16B-8943-9267-25CB00C9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BE99-B3B7-EC4C-AFAB-4EA852B4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B5CD6-E382-C745-A05A-1BB5386D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8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84A0-40CD-F246-BD7B-4070D53C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B09EE-CA90-C54A-9A99-E7441C63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B710B-7F2A-9C41-A17B-B627EE00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DBEB2-5862-4E45-A89B-ABE7691EA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49167-8D27-E445-BBE7-41BE856B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5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68B0-78DB-DE41-8E33-8882708A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A512D-8323-5D46-9014-1ED0D0677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AB065-5E84-CB45-B18A-F22FB6B24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A83EE-4F5E-924D-88A7-75FA6F9F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D682B-B6EE-FB45-BE83-F118721A0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E89EF-EBD4-0841-A26A-3B2E9524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5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5DCE-6C51-1042-9B0E-0C4D8DEB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FF004-0653-4F42-8639-BBC7E403C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6FD12-59D9-1140-A98F-473D1B4CA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86691-4F05-EE49-8411-2E23A07D4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A3869-705F-704E-A024-20FF6E686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FE22A-73E5-E34C-9771-39C1AEAA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55A96-0D18-CA45-AD07-48FE186ED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5A240-4342-E14E-9DBA-F9E08E2D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F0E9-E221-0B40-AA70-BEDEFE9D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B91A7-C7B0-8940-ADAE-24F45BE8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71E84-0157-854E-8177-FA2EF818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CD311-715F-BC48-B242-13740F03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DE5ED-39F1-6B4B-8BDF-553C5230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733AB-9ED4-F448-9E09-8986EED2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263F3-AD5D-6244-A2F5-D8306A19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8DB0-CB65-384A-97DA-6E3E0B9B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41BFD-F2D9-A74D-8056-36FEE8542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23B7E-B49B-8D41-B62C-EFB8ADF13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02BEA-556E-B844-B897-B1760419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41A43-267A-8743-B7BE-07BB25FC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BFB23-5A7B-9344-9EAA-623B9363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8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7909-961C-544A-9E3B-6D793901C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BECB6-38EC-6347-A603-BD1EF1A02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27621-615C-A849-AB17-D82B88904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A3A9B-F516-3C4A-B057-524F7DBB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80EA-5767-044D-835B-0B4FFE58305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E5A98-B2CB-0D40-BB8D-29579833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ECB09-CF5C-2D47-8B12-00CEC0E7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8482-DC32-E244-A0AF-40E22514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7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BC700-6097-444B-BB99-CBBDD4C7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C31A-FD2F-8A46-88C5-D3D8C177B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1C69D-4567-8140-9E9C-5F64B9C0C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uisse Int'l Light" panose="020B0304000000000000" pitchFamily="34" charset="-78"/>
              </a:defRPr>
            </a:lvl1pPr>
          </a:lstStyle>
          <a:p>
            <a:fld id="{611180EA-5767-044D-835B-0B4FFE58305F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421F-E039-3F4A-8934-D1538E777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uisse Int'l Light" panose="020B0304000000000000" pitchFamily="34" charset="-7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74D1-B597-D94D-8EAD-168C2AE79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uisse Int'l Light" panose="020B0304000000000000" pitchFamily="34" charset="-78"/>
              </a:defRPr>
            </a:lvl1pPr>
          </a:lstStyle>
          <a:p>
            <a:fld id="{7C278482-DC32-E244-A0AF-40E2251461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3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uisse Int'l Medium" panose="020B0604000000000000" pitchFamily="34" charset="-7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uisse Int'l Light" panose="020B0304000000000000" pitchFamily="34" charset="-7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uisse Int'l Light" panose="020B0304000000000000" pitchFamily="34" charset="-7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uisse Int'l Light" panose="020B0304000000000000" pitchFamily="34" charset="-7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uisse Int'l Light" panose="020B0304000000000000" pitchFamily="34" charset="-7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uisse Int'l Light" panose="020B0304000000000000" pitchFamily="34" charset="-7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3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www.arxiv.org/abs/2209.09101" TargetMode="External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ApJ...956L..18R/abstrac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i.adsabs.harvard.edu/abs/2023ApJ...956L..18R/abstract" TargetMode="Externa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00.png"/><Relationship Id="rId7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0.png"/><Relationship Id="rId5" Type="http://schemas.openxmlformats.org/officeDocument/2006/relationships/image" Target="../media/image72.png"/><Relationship Id="rId10" Type="http://schemas.openxmlformats.org/officeDocument/2006/relationships/image" Target="../media/image120.png"/><Relationship Id="rId4" Type="http://schemas.openxmlformats.org/officeDocument/2006/relationships/image" Target="../media/image71.png"/><Relationship Id="rId9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2305.1394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i.adsabs.harvard.edu/link_gateway/2023arXiv230304790A/arxiv:2303.04790" TargetMode="External"/><Relationship Id="rId4" Type="http://schemas.openxmlformats.org/officeDocument/2006/relationships/image" Target="../media/image5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link_gateway/2023arXiv230304790A/arxiv:2303.04790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hyperlink" Target="https://www.arxiv.org/abs/2304.06693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ui.adsabs.harvard.edu/abs/2022arXiv221106354W/abstract" TargetMode="External"/><Relationship Id="rId5" Type="http://schemas.openxmlformats.org/officeDocument/2006/relationships/image" Target="../media/image108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i.adsabs.harvard.edu/link_gateway/2023arXiv230304790A/arxiv:2303.04790" TargetMode="External"/><Relationship Id="rId4" Type="http://schemas.openxmlformats.org/officeDocument/2006/relationships/image" Target="../media/image8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hyperlink" Target="https://ui.adsabs.harvard.edu/link_gateway/2023arXiv230304790A/arxiv:2303.04790" TargetMode="External"/><Relationship Id="rId4" Type="http://schemas.openxmlformats.org/officeDocument/2006/relationships/image" Target="../media/image8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ui.adsabs.harvard.edu/abs/2023arXiv230606348P/abstract" TargetMode="External"/><Relationship Id="rId2" Type="http://schemas.openxmlformats.org/officeDocument/2006/relationships/hyperlink" Target="https://ui.adsabs.harvard.edu/link_gateway/2023arXiv230304790A/arxiv:2303.0479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i.adsabs.harvard.edu/link_gateway/2023arXiv230304790A/arxiv:2303.04790" TargetMode="External"/><Relationship Id="rId5" Type="http://schemas.openxmlformats.org/officeDocument/2006/relationships/image" Target="../media/image610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i.adsabs.harvard.edu/link_gateway/2023arXiv230304790A/arxiv:2303.04790" TargetMode="External"/><Relationship Id="rId4" Type="http://schemas.openxmlformats.org/officeDocument/2006/relationships/image" Target="../media/image6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 object, indoor, star&#10;&#10;Description automatically generated">
            <a:extLst>
              <a:ext uri="{FF2B5EF4-FFF2-40B4-BE49-F238E27FC236}">
                <a16:creationId xmlns:a16="http://schemas.microsoft.com/office/drawing/2014/main" id="{94C4A4D4-E855-0547-A7FB-04818100C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0" t="9048" r="-1302" b="6888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227C7-1790-C647-9469-5E4109278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497" y="618188"/>
            <a:ext cx="11259671" cy="159044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chemeClr val="bg1"/>
                </a:solidFill>
                <a:cs typeface="Suisse Int'l Medium" panose="020B0604000000000000" pitchFamily="34" charset="-78"/>
              </a:rPr>
              <a:t>On H0 measurements using Cepheids </a:t>
            </a:r>
            <a:br>
              <a:rPr lang="en-US" sz="4400" dirty="0">
                <a:solidFill>
                  <a:schemeClr val="bg1"/>
                </a:solidFill>
                <a:cs typeface="Suisse Int'l Medium" panose="020B0604000000000000" pitchFamily="34" charset="-78"/>
              </a:rPr>
            </a:br>
            <a:r>
              <a:rPr lang="en-US" sz="4400" dirty="0">
                <a:solidFill>
                  <a:schemeClr val="bg1"/>
                </a:solidFill>
                <a:cs typeface="Suisse Int'l Medium" panose="020B0604000000000000" pitchFamily="34" charset="-78"/>
              </a:rPr>
              <a:t>and the TRGB method</a:t>
            </a:r>
            <a:endParaRPr lang="en-US" sz="6600" dirty="0">
              <a:solidFill>
                <a:schemeClr val="bg1"/>
              </a:solidFill>
              <a:cs typeface="Suisse Int'l Medium" panose="020B0604000000000000" pitchFamily="34" charset="-78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C761B85-E51D-344B-84AD-7705EEC5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412" y="5702603"/>
            <a:ext cx="2818921" cy="1219992"/>
          </a:xfrm>
          <a:prstGeom prst="rect">
            <a:avLst/>
          </a:prstGeom>
          <a:noFill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B0F1F-D2D3-B347-9649-C0DDDAFE22AE}"/>
              </a:ext>
            </a:extLst>
          </p:cNvPr>
          <p:cNvGrpSpPr/>
          <p:nvPr/>
        </p:nvGrpSpPr>
        <p:grpSpPr>
          <a:xfrm>
            <a:off x="4059063" y="3256081"/>
            <a:ext cx="4558620" cy="1214668"/>
            <a:chOff x="5449440" y="4054131"/>
            <a:chExt cx="4558620" cy="121466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5F315-754D-3543-A0E1-74C18E8366BB}"/>
                </a:ext>
              </a:extLst>
            </p:cNvPr>
            <p:cNvSpPr/>
            <p:nvPr/>
          </p:nvSpPr>
          <p:spPr>
            <a:xfrm>
              <a:off x="5449440" y="4054131"/>
              <a:ext cx="455862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Richard I. Anderson</a:t>
              </a:r>
              <a:endParaRPr lang="en-US" sz="4000" dirty="0">
                <a:latin typeface="Suisse Int'l Light" panose="020B0304000000000000" pitchFamily="34" charset="-78"/>
              </a:endParaRPr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CE9104FE-F393-0244-874E-45406B630BC6}"/>
                </a:ext>
              </a:extLst>
            </p:cNvPr>
            <p:cNvSpPr txBox="1">
              <a:spLocks/>
            </p:cNvSpPr>
            <p:nvPr/>
          </p:nvSpPr>
          <p:spPr>
            <a:xfrm>
              <a:off x="5904205" y="4762017"/>
              <a:ext cx="3649089" cy="5067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/>
                  </a:solidFill>
                  <a:latin typeface="Suisse Int'l Light" panose="020B0304000000000000" pitchFamily="34" charset="-78"/>
                </a:rPr>
                <a:t>richard.anderson@epfl.ch</a:t>
              </a:r>
              <a:r>
                <a:rPr lang="en-US" sz="1800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 </a:t>
              </a:r>
              <a:endParaRPr lang="en-US" dirty="0">
                <a:solidFill>
                  <a:schemeClr val="bg1"/>
                </a:solidFill>
                <a:latin typeface="Suisse Int'l Light" panose="020B0304000000000000" pitchFamily="34" charset="-78"/>
              </a:endParaRPr>
            </a:p>
          </p:txBody>
        </p:sp>
      </p:grp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F5919F-8984-0547-A03F-DFD71A53F5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82" t="21395" r="7182" b="28313"/>
          <a:stretch/>
        </p:blipFill>
        <p:spPr>
          <a:xfrm>
            <a:off x="9567746" y="5767200"/>
            <a:ext cx="2624254" cy="1090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0B4B1-DB0E-EC44-81EB-661570B7D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742" y="5912908"/>
            <a:ext cx="3447567" cy="7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9D9CC1-A854-4183-6DB6-29560842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77" y="9489"/>
            <a:ext cx="72680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F83E8-404B-419D-7023-FA89E35C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8" y="83296"/>
            <a:ext cx="4684168" cy="2581616"/>
          </a:xfrm>
        </p:spPr>
        <p:txBody>
          <a:bodyPr>
            <a:normAutofit/>
          </a:bodyPr>
          <a:lstStyle/>
          <a:p>
            <a:r>
              <a:rPr lang="en-US" sz="4800" b="1" dirty="0"/>
              <a:t>Cepheids link cosmology </a:t>
            </a:r>
            <a:br>
              <a:rPr lang="en-US" sz="4800" b="1" dirty="0"/>
            </a:br>
            <a:r>
              <a:rPr lang="en-US" sz="4800" b="1" dirty="0"/>
              <a:t>to geometry</a:t>
            </a:r>
            <a:endParaRPr lang="en-US" sz="4800" b="1" baseline="-25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FCAE0C-D0E7-5B64-B1B8-8BDB96472010}"/>
              </a:ext>
            </a:extLst>
          </p:cNvPr>
          <p:cNvGrpSpPr/>
          <p:nvPr/>
        </p:nvGrpSpPr>
        <p:grpSpPr>
          <a:xfrm>
            <a:off x="4959954" y="157105"/>
            <a:ext cx="7106316" cy="2154072"/>
            <a:chOff x="4959954" y="157105"/>
            <a:chExt cx="7106316" cy="21540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6EE455-5661-3838-5115-AE4831B0E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576" b="50000"/>
            <a:stretch/>
          </p:blipFill>
          <p:spPr>
            <a:xfrm>
              <a:off x="9902982" y="157105"/>
              <a:ext cx="2163288" cy="215407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20594A-773D-B1B3-8C54-64113B08E3C7}"/>
                </a:ext>
              </a:extLst>
            </p:cNvPr>
            <p:cNvSpPr txBox="1"/>
            <p:nvPr/>
          </p:nvSpPr>
          <p:spPr>
            <a:xfrm>
              <a:off x="4959954" y="650885"/>
              <a:ext cx="17844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err="1">
                  <a:solidFill>
                    <a:srgbClr val="00206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SNeIa</a:t>
              </a:r>
              <a:r>
                <a:rPr lang="en-US" sz="2400" dirty="0">
                  <a:solidFill>
                    <a:srgbClr val="00206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 in </a:t>
              </a:r>
              <a:br>
                <a:rPr lang="en-US" sz="2400" dirty="0">
                  <a:solidFill>
                    <a:srgbClr val="00206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</a:br>
              <a:r>
                <a:rPr lang="en-US" sz="2400" dirty="0">
                  <a:solidFill>
                    <a:srgbClr val="00206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Hubble flow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BB699-BDD5-D66A-C1E1-2308D1D25D10}"/>
              </a:ext>
            </a:extLst>
          </p:cNvPr>
          <p:cNvGrpSpPr/>
          <p:nvPr/>
        </p:nvGrpSpPr>
        <p:grpSpPr>
          <a:xfrm>
            <a:off x="125728" y="2311178"/>
            <a:ext cx="11940542" cy="2154074"/>
            <a:chOff x="125728" y="2311178"/>
            <a:chExt cx="11940542" cy="21540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7F612B5-110C-CEDF-021C-45B6320295D5}"/>
                </a:ext>
              </a:extLst>
            </p:cNvPr>
            <p:cNvGrpSpPr/>
            <p:nvPr/>
          </p:nvGrpSpPr>
          <p:grpSpPr>
            <a:xfrm>
              <a:off x="9902982" y="2311178"/>
              <a:ext cx="2163288" cy="2154074"/>
              <a:chOff x="8456390" y="2285126"/>
              <a:chExt cx="3402040" cy="338755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0F788C4-7398-A83D-4BBA-103CCAFFDC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034" t="40332" r="29899" b="10401"/>
              <a:stretch/>
            </p:blipFill>
            <p:spPr>
              <a:xfrm rot="5400000">
                <a:off x="8463637" y="2277882"/>
                <a:ext cx="3387550" cy="3402037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48F263-1761-3F17-EFBE-73C562BFDBAE}"/>
                  </a:ext>
                </a:extLst>
              </p:cNvPr>
              <p:cNvSpPr txBox="1"/>
              <p:nvPr/>
            </p:nvSpPr>
            <p:spPr>
              <a:xfrm>
                <a:off x="8456390" y="2648985"/>
                <a:ext cx="1109425" cy="82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Suisse Int'l Medium" panose="020B0604000000000000" pitchFamily="34" charset="-78"/>
                    <a:cs typeface="Suisse Int'l Medium" panose="020B0604000000000000" pitchFamily="34" charset="-78"/>
                  </a:rPr>
                  <a:t>SN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96DD7-353A-7BC6-5E8C-0B1F13AB08FA}"/>
                </a:ext>
              </a:extLst>
            </p:cNvPr>
            <p:cNvSpPr txBox="1"/>
            <p:nvPr/>
          </p:nvSpPr>
          <p:spPr>
            <a:xfrm>
              <a:off x="125728" y="2747831"/>
              <a:ext cx="4282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C0000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Close enough for Cepheids, far enough for </a:t>
              </a:r>
              <a:r>
                <a:rPr lang="en-US" sz="2400" dirty="0" err="1">
                  <a:solidFill>
                    <a:srgbClr val="C0000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SNeIa</a:t>
              </a:r>
              <a:endParaRPr lang="en-US" sz="2400" dirty="0">
                <a:solidFill>
                  <a:srgbClr val="C00000"/>
                </a:solidFill>
                <a:latin typeface="Suisse Int'l Light" panose="020B0304000000000000" pitchFamily="34" charset="-78"/>
                <a:cs typeface="Suisse Int'l Light" panose="020B0304000000000000" pitchFamily="34" charset="-78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B0DAF4-2F79-A642-6E3D-74B77035D6A8}"/>
              </a:ext>
            </a:extLst>
          </p:cNvPr>
          <p:cNvGrpSpPr/>
          <p:nvPr/>
        </p:nvGrpSpPr>
        <p:grpSpPr>
          <a:xfrm>
            <a:off x="178266" y="4954203"/>
            <a:ext cx="3810804" cy="1747849"/>
            <a:chOff x="178266" y="4954203"/>
            <a:chExt cx="3810804" cy="17478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A6A8C4-9CF1-BB25-2B57-DA0EEAA99C22}"/>
                </a:ext>
              </a:extLst>
            </p:cNvPr>
            <p:cNvSpPr txBox="1"/>
            <p:nvPr/>
          </p:nvSpPr>
          <p:spPr>
            <a:xfrm>
              <a:off x="178266" y="5323741"/>
              <a:ext cx="22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4">
                      <a:lumMod val="75000"/>
                    </a:schemeClr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Gaia Parallaxes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BB6471-A3CC-F2B5-EEF8-3A06A3236121}"/>
                </a:ext>
              </a:extLst>
            </p:cNvPr>
            <p:cNvSpPr/>
            <p:nvPr/>
          </p:nvSpPr>
          <p:spPr>
            <a:xfrm>
              <a:off x="2857500" y="4954203"/>
              <a:ext cx="1131570" cy="1747849"/>
            </a:xfrm>
            <a:prstGeom prst="ellipse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C32DA3-7429-E7A9-F389-58B859E8C497}"/>
              </a:ext>
            </a:extLst>
          </p:cNvPr>
          <p:cNvGrpSpPr/>
          <p:nvPr/>
        </p:nvGrpSpPr>
        <p:grpSpPr>
          <a:xfrm>
            <a:off x="5904782" y="3945389"/>
            <a:ext cx="6161489" cy="2756663"/>
            <a:chOff x="5904782" y="3945389"/>
            <a:chExt cx="6161489" cy="2756663"/>
          </a:xfrm>
        </p:grpSpPr>
        <p:pic>
          <p:nvPicPr>
            <p:cNvPr id="8" name="Picture 7" descr="A picture containing sitting, table&#10;&#10;Description automatically generated">
              <a:extLst>
                <a:ext uri="{FF2B5EF4-FFF2-40B4-BE49-F238E27FC236}">
                  <a16:creationId xmlns:a16="http://schemas.microsoft.com/office/drawing/2014/main" id="{1748BD2C-8BFD-0DAB-54C3-8E571877E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" t="10756" r="702" b="13960"/>
            <a:stretch/>
          </p:blipFill>
          <p:spPr>
            <a:xfrm>
              <a:off x="8241031" y="4468651"/>
              <a:ext cx="3825240" cy="2233401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F58C8B-741E-D49B-B1AF-2C159AFBB3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7339" y="3945389"/>
              <a:ext cx="854051" cy="10088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46692D0-1C35-E988-2C21-01356D871BE7}"/>
                    </a:ext>
                  </a:extLst>
                </p:cNvPr>
                <p:cNvSpPr txBox="1"/>
                <p:nvPr/>
              </p:nvSpPr>
              <p:spPr>
                <a:xfrm>
                  <a:off x="5904782" y="5631696"/>
                  <a:ext cx="219669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Leavitt law: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fun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46692D0-1C35-E988-2C21-01356D871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782" y="5631696"/>
                  <a:ext cx="2196693" cy="954107"/>
                </a:xfrm>
                <a:prstGeom prst="rect">
                  <a:avLst/>
                </a:prstGeom>
                <a:blipFill>
                  <a:blip r:embed="rId7"/>
                  <a:stretch>
                    <a:fillRect t="-5263" b="-11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06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2E72-46B7-BE01-A1A5-95476458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Cepheids are great for this!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CBF6C-4231-7D0F-F21F-7CF59A79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8084"/>
            <a:ext cx="10712824" cy="4208917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en-US" sz="3200" dirty="0">
                <a:solidFill>
                  <a:srgbClr val="C00000"/>
                </a:solidFill>
              </a:rPr>
              <a:t>Each Cepheid a standard candle</a:t>
            </a:r>
          </a:p>
          <a:p>
            <a:pPr>
              <a:lnSpc>
                <a:spcPct val="140000"/>
              </a:lnSpc>
            </a:pPr>
            <a:r>
              <a:rPr lang="en-US" sz="3200" dirty="0">
                <a:solidFill>
                  <a:srgbClr val="C00000"/>
                </a:solidFill>
              </a:rPr>
              <a:t>Characteristic variability </a:t>
            </a:r>
            <a:r>
              <a:rPr lang="en-US" sz="3200" dirty="0"/>
              <a:t>identifies individual Cepheids</a:t>
            </a:r>
          </a:p>
          <a:p>
            <a:pPr>
              <a:lnSpc>
                <a:spcPct val="140000"/>
              </a:lnSpc>
            </a:pPr>
            <a:r>
              <a:rPr lang="en-US" sz="3200" dirty="0">
                <a:solidFill>
                  <a:srgbClr val="C00000"/>
                </a:solidFill>
              </a:rPr>
              <a:t>Minimal contamination </a:t>
            </a:r>
            <a:r>
              <a:rPr lang="en-US" sz="3200" dirty="0"/>
              <a:t>of PL-sequences by non-Cepheids</a:t>
            </a:r>
          </a:p>
          <a:p>
            <a:pPr>
              <a:lnSpc>
                <a:spcPct val="140000"/>
              </a:lnSpc>
            </a:pPr>
            <a:r>
              <a:rPr lang="en-US" sz="3200" dirty="0">
                <a:solidFill>
                  <a:srgbClr val="C00000"/>
                </a:solidFill>
              </a:rPr>
              <a:t>Tight scatter in PL relation</a:t>
            </a:r>
            <a:r>
              <a:rPr lang="en-US" sz="3200" dirty="0"/>
              <a:t> constrains uncertainties</a:t>
            </a:r>
          </a:p>
          <a:p>
            <a:pPr>
              <a:lnSpc>
                <a:spcPct val="140000"/>
              </a:lnSpc>
            </a:pPr>
            <a:r>
              <a:rPr lang="en-US" sz="3200" dirty="0"/>
              <a:t>Exciting </a:t>
            </a:r>
            <a:r>
              <a:rPr lang="en-US" sz="3200" dirty="0">
                <a:solidFill>
                  <a:srgbClr val="C00000"/>
                </a:solidFill>
              </a:rPr>
              <a:t>modulated variability no challenge to accuracy </a:t>
            </a:r>
            <a:r>
              <a:rPr lang="en-US" sz="3200" dirty="0"/>
              <a:t>(e.g. </a:t>
            </a:r>
            <a:r>
              <a:rPr lang="en-US" sz="3200" dirty="0" err="1"/>
              <a:t>Smolec</a:t>
            </a:r>
            <a:r>
              <a:rPr lang="en-US" sz="3200" dirty="0"/>
              <a:t> 2017)</a:t>
            </a:r>
          </a:p>
          <a:p>
            <a:pPr>
              <a:lnSpc>
                <a:spcPct val="140000"/>
              </a:lnSpc>
            </a:pPr>
            <a:r>
              <a:rPr lang="en-US" sz="3200" dirty="0">
                <a:solidFill>
                  <a:srgbClr val="C00000"/>
                </a:solidFill>
              </a:rPr>
              <a:t>Comparatively well understood by stellar evolution 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dirty="0">
                <a:cs typeface="Suisse Int'l Light" panose="020B0304000000000000" pitchFamily="34" charset="-78"/>
              </a:rPr>
              <a:t>cf. predictions &amp; comprehensive tests in </a:t>
            </a:r>
            <a:r>
              <a:rPr lang="en-US" dirty="0"/>
              <a:t>RIA+2016, </a:t>
            </a:r>
            <a:r>
              <a:rPr lang="en-US" i="1" dirty="0"/>
              <a:t>A&amp;A</a:t>
            </a:r>
            <a:r>
              <a:rPr lang="en-US" dirty="0"/>
              <a:t> </a:t>
            </a:r>
            <a:r>
              <a:rPr lang="en-US" b="1" dirty="0"/>
              <a:t>591</a:t>
            </a:r>
            <a:r>
              <a:rPr lang="en-US" dirty="0"/>
              <a:t>, A8</a:t>
            </a:r>
            <a:endParaRPr lang="en-US" sz="3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D3B0B-DAF3-4922-7A06-D6C04123A318}"/>
              </a:ext>
            </a:extLst>
          </p:cNvPr>
          <p:cNvGrpSpPr/>
          <p:nvPr/>
        </p:nvGrpSpPr>
        <p:grpSpPr>
          <a:xfrm>
            <a:off x="7718611" y="1515876"/>
            <a:ext cx="4222377" cy="1720352"/>
            <a:chOff x="7718611" y="1515876"/>
            <a:chExt cx="4222377" cy="17203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8BF1E21-B4EF-F0D5-0AE3-14F82C7721A9}"/>
                </a:ext>
              </a:extLst>
            </p:cNvPr>
            <p:cNvGrpSpPr/>
            <p:nvPr/>
          </p:nvGrpSpPr>
          <p:grpSpPr>
            <a:xfrm>
              <a:off x="7718611" y="1515876"/>
              <a:ext cx="4222377" cy="1487211"/>
              <a:chOff x="7490011" y="1690688"/>
              <a:chExt cx="4222377" cy="148721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7D2A534-88DE-C730-DD9F-F8A62167D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96" t="29589" r="5356" b="22572"/>
              <a:stretch/>
            </p:blipFill>
            <p:spPr>
              <a:xfrm>
                <a:off x="7490011" y="1690688"/>
                <a:ext cx="4222377" cy="100853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E55C827-FAB4-E8FB-3F23-8D8E28131C7A}"/>
                  </a:ext>
                </a:extLst>
              </p:cNvPr>
              <p:cNvCxnSpPr/>
              <p:nvPr/>
            </p:nvCxnSpPr>
            <p:spPr>
              <a:xfrm flipH="1">
                <a:off x="7490011" y="2810435"/>
                <a:ext cx="4222377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11885E-49C1-D87C-64A4-20D43B06A464}"/>
                  </a:ext>
                </a:extLst>
              </p:cNvPr>
              <p:cNvSpPr txBox="1"/>
              <p:nvPr/>
            </p:nvSpPr>
            <p:spPr>
              <a:xfrm>
                <a:off x="9230745" y="2808567"/>
                <a:ext cx="740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log(P)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57D8A6-C6E7-983D-4777-7F2DA9A92D17}"/>
                    </a:ext>
                  </a:extLst>
                </p:cNvPr>
                <p:cNvSpPr txBox="1"/>
                <p:nvPr/>
              </p:nvSpPr>
              <p:spPr>
                <a:xfrm>
                  <a:off x="10480779" y="2959229"/>
                  <a:ext cx="14602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57D8A6-C6E7-983D-4777-7F2DA9A92D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779" y="2959229"/>
                  <a:ext cx="146020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448" t="-4348" r="-2586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160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974B-2971-1949-8082-46948A47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96" y="365125"/>
            <a:ext cx="6696808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Classical Cepheids crib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BD2A-8941-FB4C-BD29-3F2067B55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6394705" cy="4591359"/>
          </a:xfrm>
        </p:spPr>
        <p:txBody>
          <a:bodyPr anchor="t">
            <a:noAutofit/>
          </a:bodyPr>
          <a:lstStyle/>
          <a:p>
            <a:r>
              <a:rPr lang="en-US" sz="2400" dirty="0"/>
              <a:t>Evolved intermediate-mass </a:t>
            </a:r>
            <a:r>
              <a:rPr lang="en-US" sz="2400" dirty="0" err="1"/>
              <a:t>supergiants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(3 – 10 </a:t>
            </a:r>
            <a:r>
              <a:rPr lang="en-US" sz="2400" dirty="0" err="1"/>
              <a:t>Msun</a:t>
            </a:r>
            <a:r>
              <a:rPr lang="en-US" sz="2400" dirty="0"/>
              <a:t>, 20 – 200 </a:t>
            </a:r>
            <a:r>
              <a:rPr lang="en-US" sz="2400" dirty="0" err="1"/>
              <a:t>Rsun</a:t>
            </a:r>
            <a:r>
              <a:rPr lang="en-US" sz="2400" dirty="0"/>
              <a:t>)</a:t>
            </a:r>
          </a:p>
          <a:p>
            <a:r>
              <a:rPr lang="en-US" sz="2400" dirty="0"/>
              <a:t>Core He-burning (blue loop)</a:t>
            </a:r>
          </a:p>
          <a:p>
            <a:r>
              <a:rPr lang="en-US" sz="2400" dirty="0"/>
              <a:t>Radial pulsation in fundamental mode / low overtone, periods 1 – 100 d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Luminosity inference via Leavitt law</a:t>
            </a:r>
          </a:p>
          <a:p>
            <a:pPr lvl="1"/>
            <a:r>
              <a:rPr lang="en-US" sz="1800" dirty="0"/>
              <a:t>M-L relation, Stefan-Boltzmann law &amp; period-density relation</a:t>
            </a:r>
          </a:p>
          <a:p>
            <a:pPr lvl="1"/>
            <a:r>
              <a:rPr lang="en-US" sz="1800" dirty="0"/>
              <a:t>Applications: distance ladder &amp; galaxy structure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Age inference via period-age relation</a:t>
            </a:r>
          </a:p>
          <a:p>
            <a:pPr lvl="1"/>
            <a:r>
              <a:rPr lang="en-US" sz="1800" dirty="0"/>
              <a:t>Age depends mainly on main sequence lifetime</a:t>
            </a:r>
          </a:p>
          <a:p>
            <a:pPr lvl="1"/>
            <a:r>
              <a:rPr lang="en-US" sz="1800" dirty="0"/>
              <a:t>Applications: star formation histories, Galactic rotation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3F2EA-B7FF-ED41-8CFC-EE3AD21C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8" y="0"/>
            <a:ext cx="461554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D6E240-6F47-1B4C-838D-E2092BAAFF59}"/>
              </a:ext>
            </a:extLst>
          </p:cNvPr>
          <p:cNvSpPr txBox="1"/>
          <p:nvPr/>
        </p:nvSpPr>
        <p:spPr>
          <a:xfrm>
            <a:off x="10386442" y="5853797"/>
            <a:ext cx="1674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uisse Int'l Light" panose="020B0304000000000000" pitchFamily="34" charset="-78"/>
              </a:rPr>
              <a:t>From P.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uisse Int'l Light" panose="020B0304000000000000" pitchFamily="34" charset="-78"/>
              </a:rPr>
              <a:t>Papics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uisse Int'l Light" panose="020B0304000000000000" pitchFamily="34" charset="-78"/>
              </a:rPr>
              <a:t> (2013) Credit: J. Christensen-Dalsgaard, P.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uisse Int'l Light" panose="020B0304000000000000" pitchFamily="34" charset="-78"/>
              </a:rPr>
              <a:t>Degroote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Suisse Int'l Light" panose="020B0304000000000000" pitchFamily="34" charset="-7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52631A-3979-4344-A9FB-030B53E7EA42}"/>
              </a:ext>
            </a:extLst>
          </p:cNvPr>
          <p:cNvSpPr/>
          <p:nvPr/>
        </p:nvSpPr>
        <p:spPr>
          <a:xfrm rot="696342">
            <a:off x="10589062" y="812047"/>
            <a:ext cx="380139" cy="23839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uisse Int'l 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02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3B89-6D8A-E87F-BCC9-DEB55B76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018"/>
          </a:xfrm>
        </p:spPr>
        <p:txBody>
          <a:bodyPr>
            <a:normAutofit/>
          </a:bodyPr>
          <a:lstStyle/>
          <a:p>
            <a:r>
              <a:rPr lang="en-US" sz="3600" dirty="0"/>
              <a:t>Hertzsprung progression in MW and SN-hosts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4D593-5646-0EA7-D0DE-9F73F353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6" y="1434143"/>
            <a:ext cx="10897594" cy="53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7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67E0-7C09-1EC2-FA98-B096C7D7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Ladder Equations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2D1690-9422-ECC2-44A5-494D799B2458}"/>
              </a:ext>
            </a:extLst>
          </p:cNvPr>
          <p:cNvGrpSpPr/>
          <p:nvPr/>
        </p:nvGrpSpPr>
        <p:grpSpPr>
          <a:xfrm>
            <a:off x="1204029" y="2188607"/>
            <a:ext cx="7035981" cy="800100"/>
            <a:chOff x="1204029" y="2188607"/>
            <a:chExt cx="7035981" cy="800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A300C7-F987-11D3-3D50-54C582FD0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8" r="9474"/>
            <a:stretch/>
          </p:blipFill>
          <p:spPr>
            <a:xfrm>
              <a:off x="1204029" y="2300286"/>
              <a:ext cx="7035981" cy="556048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52707A-0A29-C6B7-5E63-EDB69A5A7F26}"/>
                </a:ext>
              </a:extLst>
            </p:cNvPr>
            <p:cNvSpPr/>
            <p:nvPr/>
          </p:nvSpPr>
          <p:spPr>
            <a:xfrm>
              <a:off x="3109029" y="2188607"/>
              <a:ext cx="842963" cy="800100"/>
            </a:xfrm>
            <a:prstGeom prst="ellipse">
              <a:avLst/>
            </a:prstGeom>
            <a:solidFill>
              <a:srgbClr val="C55A11">
                <a:alpha val="42745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2BC24C-00E1-2161-C27D-59AEB3FCA4BB}"/>
              </a:ext>
            </a:extLst>
          </p:cNvPr>
          <p:cNvGrpSpPr/>
          <p:nvPr/>
        </p:nvGrpSpPr>
        <p:grpSpPr>
          <a:xfrm>
            <a:off x="3236028" y="3908481"/>
            <a:ext cx="2181511" cy="621720"/>
            <a:chOff x="3236028" y="3908481"/>
            <a:chExt cx="2181511" cy="6217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8BA9EE-BFD5-C4D2-A85A-CEAD588A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6028" y="3908481"/>
              <a:ext cx="2181511" cy="563928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43556C-871D-C2A7-6441-F464761D201A}"/>
                </a:ext>
              </a:extLst>
            </p:cNvPr>
            <p:cNvSpPr/>
            <p:nvPr/>
          </p:nvSpPr>
          <p:spPr>
            <a:xfrm>
              <a:off x="3305972" y="3932808"/>
              <a:ext cx="629397" cy="5973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2745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25BC26-4BD9-D4BA-3E08-71FF266AC9CE}"/>
              </a:ext>
            </a:extLst>
          </p:cNvPr>
          <p:cNvGrpSpPr/>
          <p:nvPr/>
        </p:nvGrpSpPr>
        <p:grpSpPr>
          <a:xfrm>
            <a:off x="3376662" y="4669926"/>
            <a:ext cx="8102525" cy="802772"/>
            <a:chOff x="3405238" y="4669926"/>
            <a:chExt cx="8102525" cy="8027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216A51-F321-5953-C1ED-1CB2282F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3203" y="4669926"/>
              <a:ext cx="8014560" cy="802772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7FD364-63EA-FE35-C3DD-CD1C418F8748}"/>
                </a:ext>
              </a:extLst>
            </p:cNvPr>
            <p:cNvSpPr/>
            <p:nvPr/>
          </p:nvSpPr>
          <p:spPr>
            <a:xfrm>
              <a:off x="10878366" y="4804697"/>
              <a:ext cx="629397" cy="5973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2745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229E42-C331-CF9A-F16B-8C740B88D74B}"/>
                </a:ext>
              </a:extLst>
            </p:cNvPr>
            <p:cNvSpPr/>
            <p:nvPr/>
          </p:nvSpPr>
          <p:spPr>
            <a:xfrm>
              <a:off x="3405238" y="4799114"/>
              <a:ext cx="629397" cy="597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2745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E1ABC-FE86-FD8F-BBC1-AEFAC61E3358}"/>
              </a:ext>
            </a:extLst>
          </p:cNvPr>
          <p:cNvGrpSpPr/>
          <p:nvPr/>
        </p:nvGrpSpPr>
        <p:grpSpPr>
          <a:xfrm>
            <a:off x="2835004" y="5721822"/>
            <a:ext cx="4194446" cy="658961"/>
            <a:chOff x="4149454" y="5608647"/>
            <a:chExt cx="4194446" cy="6589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9C7E9E-C51A-EBC0-45B7-D43A40CAC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636" r="30139"/>
            <a:stretch/>
          </p:blipFill>
          <p:spPr>
            <a:xfrm>
              <a:off x="4149454" y="5608647"/>
              <a:ext cx="4194446" cy="597393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674192-BB78-9687-8D67-B862F4C797E3}"/>
                </a:ext>
              </a:extLst>
            </p:cNvPr>
            <p:cNvSpPr/>
            <p:nvPr/>
          </p:nvSpPr>
          <p:spPr>
            <a:xfrm>
              <a:off x="6629451" y="5670215"/>
              <a:ext cx="629397" cy="597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2745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147D9-3ECD-AD84-405B-1B018EFB0658}"/>
              </a:ext>
            </a:extLst>
          </p:cNvPr>
          <p:cNvGrpSpPr/>
          <p:nvPr/>
        </p:nvGrpSpPr>
        <p:grpSpPr>
          <a:xfrm>
            <a:off x="3236028" y="3102967"/>
            <a:ext cx="4834345" cy="686335"/>
            <a:chOff x="3236028" y="3102967"/>
            <a:chExt cx="4834345" cy="6863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414C0B-263D-6410-AE67-C2E8704EE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98" r="12131"/>
            <a:stretch/>
          </p:blipFill>
          <p:spPr>
            <a:xfrm>
              <a:off x="3236028" y="3154916"/>
              <a:ext cx="4834345" cy="55604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12C1B2-2E9A-9801-F00B-E7FAD3CB4D67}"/>
                </a:ext>
              </a:extLst>
            </p:cNvPr>
            <p:cNvSpPr/>
            <p:nvPr/>
          </p:nvSpPr>
          <p:spPr>
            <a:xfrm>
              <a:off x="3259118" y="3102967"/>
              <a:ext cx="723103" cy="686335"/>
            </a:xfrm>
            <a:prstGeom prst="ellipse">
              <a:avLst/>
            </a:prstGeom>
            <a:solidFill>
              <a:srgbClr val="C55A11">
                <a:alpha val="42745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6D698A-418B-9547-8B98-5B0E72956406}"/>
              </a:ext>
            </a:extLst>
          </p:cNvPr>
          <p:cNvSpPr txBox="1"/>
          <p:nvPr/>
        </p:nvSpPr>
        <p:spPr>
          <a:xfrm>
            <a:off x="9035577" y="2327047"/>
            <a:ext cx="1952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  <a:latin typeface="Suisse Int'l Light" panose="020B0304000000000000" pitchFamily="34" charset="-78"/>
                <a:cs typeface="Suisse Int'l Light" panose="020B0304000000000000" pitchFamily="34" charset="-78"/>
              </a:defRPr>
            </a:lvl1pPr>
          </a:lstStyle>
          <a:p>
            <a:r>
              <a:rPr lang="en-US" sz="28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Leavitt law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843150-52C1-98C0-D210-D0FFDAC71AB4}"/>
              </a:ext>
            </a:extLst>
          </p:cNvPr>
          <p:cNvGrpSpPr/>
          <p:nvPr/>
        </p:nvGrpSpPr>
        <p:grpSpPr>
          <a:xfrm>
            <a:off x="838200" y="1756864"/>
            <a:ext cx="7151125" cy="377213"/>
            <a:chOff x="838200" y="1756864"/>
            <a:chExt cx="7151125" cy="3772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3FE0DE-4CE9-F2AE-F81B-F9CDC8CC78AA}"/>
                </a:ext>
              </a:extLst>
            </p:cNvPr>
            <p:cNvGrpSpPr/>
            <p:nvPr/>
          </p:nvGrpSpPr>
          <p:grpSpPr>
            <a:xfrm>
              <a:off x="838200" y="1756864"/>
              <a:ext cx="7151125" cy="377213"/>
              <a:chOff x="838200" y="1756864"/>
              <a:chExt cx="7151125" cy="37721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94F345-EBAE-C6B7-AD24-2E7CAC2A92CE}"/>
                  </a:ext>
                </a:extLst>
              </p:cNvPr>
              <p:cNvSpPr txBox="1"/>
              <p:nvPr/>
            </p:nvSpPr>
            <p:spPr>
              <a:xfrm>
                <a:off x="838200" y="1764745"/>
                <a:ext cx="1135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observed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5E54F-6351-16CC-E599-A3B3BFCC6663}"/>
                  </a:ext>
                </a:extLst>
              </p:cNvPr>
              <p:cNvSpPr txBox="1"/>
              <p:nvPr/>
            </p:nvSpPr>
            <p:spPr>
              <a:xfrm>
                <a:off x="3032823" y="1764745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rgbClr val="C00000"/>
                    </a:solidFill>
                    <a:latin typeface="Suisse Int'l Light" panose="020B0304000000000000" pitchFamily="34" charset="-78"/>
                    <a:cs typeface="Suisse Int'l Light" panose="020B0304000000000000" pitchFamily="34" charset="-78"/>
                  </a:defRPr>
                </a:lvl1pPr>
              </a:lstStyle>
              <a:p>
                <a:r>
                  <a:rPr lang="en-US" dirty="0"/>
                  <a:t>fiducial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AA7282-6BD7-04F5-7215-FB21F4F8A679}"/>
                  </a:ext>
                </a:extLst>
              </p:cNvPr>
              <p:cNvSpPr txBox="1"/>
              <p:nvPr/>
            </p:nvSpPr>
            <p:spPr>
              <a:xfrm>
                <a:off x="6788355" y="1756864"/>
                <a:ext cx="1200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Metallicity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3D384F-E7B8-CBDE-33B3-8991EC90AAFA}"/>
                </a:ext>
              </a:extLst>
            </p:cNvPr>
            <p:cNvSpPr txBox="1"/>
            <p:nvPr/>
          </p:nvSpPr>
          <p:spPr>
            <a:xfrm>
              <a:off x="4491756" y="1764745"/>
              <a:ext cx="1452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C0000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defRPr>
              </a:lvl1pPr>
            </a:lstStyle>
            <a:p>
              <a:r>
                <a:rPr lang="en-US" dirty="0"/>
                <a:t>Period slope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4DD3BC-6F37-F14F-B5C1-D8B17E2B2D3E}"/>
              </a:ext>
            </a:extLst>
          </p:cNvPr>
          <p:cNvSpPr txBox="1"/>
          <p:nvPr/>
        </p:nvSpPr>
        <p:spPr>
          <a:xfrm>
            <a:off x="7495719" y="3897582"/>
            <a:ext cx="3468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  <a:latin typeface="Suisse Int'l Light" panose="020B0304000000000000" pitchFamily="34" charset="-78"/>
                <a:cs typeface="Suisse Int'l Light" panose="020B0304000000000000" pitchFamily="34" charset="-78"/>
              </a:defRPr>
            </a:lvl1pPr>
          </a:lstStyle>
          <a:p>
            <a:r>
              <a:rPr lang="en-US" sz="2800" dirty="0" err="1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SNeIa</a:t>
            </a:r>
            <a:r>
              <a:rPr lang="en-US" sz="28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 standardized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4C1167-DEFF-EF9F-0EB4-8B65A4C52C1D}"/>
              </a:ext>
            </a:extLst>
          </p:cNvPr>
          <p:cNvGrpSpPr/>
          <p:nvPr/>
        </p:nvGrpSpPr>
        <p:grpSpPr>
          <a:xfrm>
            <a:off x="8833282" y="898815"/>
            <a:ext cx="3085460" cy="1052871"/>
            <a:chOff x="8841991" y="1010178"/>
            <a:chExt cx="3085460" cy="1052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93FF33-6425-E2C9-7AD8-7F9CF5DF193F}"/>
                    </a:ext>
                  </a:extLst>
                </p:cNvPr>
                <p:cNvSpPr txBox="1"/>
                <p:nvPr/>
              </p:nvSpPr>
              <p:spPr>
                <a:xfrm>
                  <a:off x="8998665" y="1495714"/>
                  <a:ext cx="2709395" cy="5673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accent1">
                        <a:lumMod val="50000"/>
                      </a:schemeClr>
                    </a:solidFill>
                    <a:latin typeface="Suisse Int'l Light" panose="020B0304000000000000" pitchFamily="34" charset="-78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93FF33-6425-E2C9-7AD8-7F9CF5DF1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665" y="1495714"/>
                  <a:ext cx="2709395" cy="567335"/>
                </a:xfrm>
                <a:prstGeom prst="rect">
                  <a:avLst/>
                </a:prstGeom>
                <a:blipFill>
                  <a:blip r:embed="rId8"/>
                  <a:stretch>
                    <a:fillRect l="-935" t="-2174" r="-233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C4C0FE-7B06-5AB3-BEB8-00F7534855D7}"/>
                </a:ext>
              </a:extLst>
            </p:cNvPr>
            <p:cNvSpPr txBox="1"/>
            <p:nvPr/>
          </p:nvSpPr>
          <p:spPr>
            <a:xfrm>
              <a:off x="8841991" y="1010178"/>
              <a:ext cx="3085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Reddening-free “</a:t>
              </a:r>
              <a:r>
                <a:rPr lang="en-US" dirty="0" err="1">
                  <a:solidFill>
                    <a:srgbClr val="C0000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Wesenheit</a:t>
              </a:r>
              <a:r>
                <a:rPr lang="en-US" dirty="0">
                  <a:solidFill>
                    <a:srgbClr val="C00000"/>
                  </a:solidFill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10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8355-DA8A-3318-1787-587255FD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simultaneous analytical LS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0DD87-8C02-9B6D-E617-47290AAE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802" y="3101974"/>
            <a:ext cx="6450014" cy="1056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2F3215-E955-AF3F-3B9E-DEA250A2ACB0}"/>
              </a:ext>
            </a:extLst>
          </p:cNvPr>
          <p:cNvSpPr txBox="1"/>
          <p:nvPr/>
        </p:nvSpPr>
        <p:spPr>
          <a:xfrm>
            <a:off x="4507176" y="291730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  <a:latin typeface="Suisse Int'l Light" panose="020B0304000000000000" pitchFamily="34" charset="-78"/>
                <a:cs typeface="Suisse Int'l Light" panose="020B0304000000000000" pitchFamily="34" charset="-78"/>
              </a:defRPr>
            </a:lvl1pPr>
          </a:lstStyle>
          <a:p>
            <a:r>
              <a:rPr lang="en-US" dirty="0"/>
              <a:t>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EEC1A-70D0-2A4D-8C7A-33E0086BCDDE}"/>
              </a:ext>
            </a:extLst>
          </p:cNvPr>
          <p:cNvSpPr txBox="1"/>
          <p:nvPr/>
        </p:nvSpPr>
        <p:spPr>
          <a:xfrm>
            <a:off x="5089526" y="4115352"/>
            <a:ext cx="2553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  <a:latin typeface="Suisse Int'l Light" panose="020B0304000000000000" pitchFamily="34" charset="-78"/>
                <a:cs typeface="Suisse Int'l Light" panose="020B0304000000000000" pitchFamily="34" charset="-78"/>
              </a:defRPr>
            </a:lvl1pPr>
          </a:lstStyle>
          <a:p>
            <a:pPr algn="ctr"/>
            <a:r>
              <a:rPr lang="en-US" dirty="0"/>
              <a:t>Model = </a:t>
            </a:r>
            <a:br>
              <a:rPr lang="en-US" dirty="0"/>
            </a:br>
            <a:r>
              <a:rPr lang="en-US" dirty="0"/>
              <a:t>equations *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D8DCC-3354-3AB5-5CDC-A9D3EDDBA228}"/>
              </a:ext>
            </a:extLst>
          </p:cNvPr>
          <p:cNvSpPr txBox="1"/>
          <p:nvPr/>
        </p:nvSpPr>
        <p:spPr>
          <a:xfrm>
            <a:off x="6489138" y="259414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  <a:latin typeface="Suisse Int'l Light" panose="020B0304000000000000" pitchFamily="34" charset="-78"/>
                <a:cs typeface="Suisse Int'l Light" panose="020B0304000000000000" pitchFamily="34" charset="-78"/>
              </a:defRPr>
            </a:lvl1pPr>
          </a:lstStyle>
          <a:p>
            <a:pPr algn="ctr"/>
            <a:r>
              <a:rPr lang="en-US" dirty="0"/>
              <a:t>Covariance</a:t>
            </a:r>
            <a:br>
              <a:rPr lang="en-US" dirty="0"/>
            </a:br>
            <a:r>
              <a:rPr lang="en-US" dirty="0"/>
              <a:t>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96E3-9792-57BA-7C31-D094F3C70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922" y="1855248"/>
            <a:ext cx="1866900" cy="379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9F3E3-945B-F33A-A60C-D64BB4C82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673"/>
          <a:stretch/>
        </p:blipFill>
        <p:spPr>
          <a:xfrm>
            <a:off x="72178" y="1855248"/>
            <a:ext cx="2774962" cy="379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66094-B8B4-BC93-876F-A0AE81FAC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142" y="5627162"/>
            <a:ext cx="1907473" cy="3844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E7D058F-F7DD-9B69-7AD3-47BA466BCD17}"/>
              </a:ext>
            </a:extLst>
          </p:cNvPr>
          <p:cNvGrpSpPr/>
          <p:nvPr/>
        </p:nvGrpSpPr>
        <p:grpSpPr>
          <a:xfrm>
            <a:off x="3633072" y="5627162"/>
            <a:ext cx="3229003" cy="438703"/>
            <a:chOff x="3528985" y="5665538"/>
            <a:chExt cx="2617336" cy="355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89DE3B-F350-20FE-89A6-A10CC305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8985" y="5732214"/>
              <a:ext cx="787400" cy="279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682023-88DD-C8D3-1CD0-863E82FE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5621" y="5665538"/>
              <a:ext cx="17907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889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19F8-0167-ABE7-B373-3C7D3652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517EE-DDAB-3FC5-133B-A0C840C4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Explicitly propagated</a:t>
            </a:r>
          </a:p>
          <a:p>
            <a:r>
              <a:rPr lang="en-US" dirty="0"/>
              <a:t>Metallicity!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Background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SN-SN (Pantheon+)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AE077-03B4-9279-07A7-E28C8AD3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479" y="0"/>
            <a:ext cx="752901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9976E-990E-794F-08DB-47A2029C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78" y="4252913"/>
            <a:ext cx="32385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6E245C-061E-A0C0-B608-D5388C2B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878" y="2871788"/>
            <a:ext cx="5549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36CA98-C8DA-94EC-D0F9-41E344A5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4" y="234889"/>
            <a:ext cx="9395011" cy="638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58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233D9-FF84-865A-8A11-9DC0923F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4050"/>
            <a:ext cx="7772400" cy="4633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32B2EBF-EC55-5C0C-0FD0-D312064A0B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99512"/>
                <a:ext cx="10515600" cy="843708"/>
              </a:xfrm>
            </p:spPr>
            <p:txBody>
              <a:bodyPr/>
              <a:lstStyle/>
              <a:p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 from DL in 5.0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tension with Planck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32B2EBF-EC55-5C0C-0FD0-D312064A0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99512"/>
                <a:ext cx="10515600" cy="843708"/>
              </a:xfrm>
              <a:blipFill>
                <a:blip r:embed="rId3"/>
                <a:stretch>
                  <a:fillRect l="-2413" t="-13433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16C29B-2FA8-D57A-473C-4F3ACA8EB08A}"/>
              </a:ext>
            </a:extLst>
          </p:cNvPr>
          <p:cNvSpPr txBox="1"/>
          <p:nvPr/>
        </p:nvSpPr>
        <p:spPr>
          <a:xfrm>
            <a:off x="8767480" y="6488668"/>
            <a:ext cx="342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Suisse Int'l Light" panose="020B0304000000000000" pitchFamily="34" charset="-78"/>
              </a:rPr>
              <a:t>Riess</a:t>
            </a:r>
            <a:r>
              <a:rPr lang="en-US" dirty="0">
                <a:latin typeface="Suisse Int'l Light" panose="020B0304000000000000" pitchFamily="34" charset="-78"/>
              </a:rPr>
              <a:t> et al. (2022) </a:t>
            </a:r>
            <a:r>
              <a:rPr lang="en-US" dirty="0" err="1">
                <a:latin typeface="Suisse Int'l Light" panose="020B0304000000000000" pitchFamily="34" charset="-78"/>
              </a:rPr>
              <a:t>ApJL</a:t>
            </a:r>
            <a:r>
              <a:rPr lang="en-US" dirty="0">
                <a:latin typeface="Suisse Int'l Light" panose="020B0304000000000000" pitchFamily="34" charset="-78"/>
              </a:rPr>
              <a:t> 934, L7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E61470-4236-C811-9D3D-E7FE8C8D6C77}"/>
                  </a:ext>
                </a:extLst>
              </p:cNvPr>
              <p:cNvSpPr txBox="1"/>
              <p:nvPr/>
            </p:nvSpPr>
            <p:spPr>
              <a:xfrm>
                <a:off x="838200" y="1343220"/>
                <a:ext cx="6366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Suisse Int'l Light" panose="020B0304000000000000" pitchFamily="34" charset="-78"/>
                    <a:cs typeface="Suisse Int'l Light" panose="020B0304000000000000" pitchFamily="34" charset="-78"/>
                  </a:rPr>
                  <a:t>Baseline fit incl. systematics: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uisse Int'l Light" panose="020B0304000000000000" pitchFamily="34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uisse Int'l Light" panose="020B0304000000000000" pitchFamily="34" charset="-78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uisse Int'l Light" panose="020B0304000000000000" pitchFamily="34" charset="-78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uisse Int'l Light" panose="020B0304000000000000" pitchFamily="34" charset="-78"/>
                      </a:rPr>
                      <m:t>=73.04±1.04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uisse Int'l Light" panose="020B0304000000000000" pitchFamily="34" charset="-78"/>
                      </a:rPr>
                      <m:t>km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Suisse Int'l Light" panose="020B0304000000000000" pitchFamily="34" charset="-78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uisse Int'l Light" panose="020B0304000000000000" pitchFamily="34" charset="-7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uisse Int'l Light" panose="020B0304000000000000" pitchFamily="34" charset="-78"/>
                          </a:rPr>
                          <m:t>s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cs typeface="Suisse Int'l Light" panose="020B0304000000000000" pitchFamily="34" charset="-78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cs typeface="Suisse Int'l Light" panose="020B0304000000000000" pitchFamily="34" charset="-78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uisse Int'l Light" panose="020B0304000000000000" pitchFamily="34" charset="-78"/>
                      </a:rPr>
                      <m:t>Mp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uisse Int'l Light" panose="020B0304000000000000" pitchFamily="34" charset="-7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uisse Int'l Light" panose="020B0304000000000000" pitchFamily="34" charset="-78"/>
                          </a:rPr>
                          <m:t>c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cs typeface="Suisse Int'l Light" panose="020B0304000000000000" pitchFamily="34" charset="-78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latin typeface="Suisse Int'l Light" panose="020B0304000000000000" pitchFamily="34" charset="-78"/>
                  <a:cs typeface="Suisse Int'l Light" panose="020B0304000000000000" pitchFamily="34" charset="-7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E61470-4236-C811-9D3D-E7FE8C8D6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43220"/>
                <a:ext cx="6366936" cy="369332"/>
              </a:xfrm>
              <a:prstGeom prst="rect">
                <a:avLst/>
              </a:prstGeom>
              <a:blipFill>
                <a:blip r:embed="rId4"/>
                <a:stretch>
                  <a:fillRect l="-99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3E81537-5337-22C6-CCA5-FC70EA93A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379" y="1663635"/>
            <a:ext cx="2196034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3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10C9-5984-0C41-A2AE-146C7E1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SH0ES</a:t>
            </a:r>
            <a:r>
              <a:rPr lang="en-US" dirty="0"/>
              <a:t> project improvements of the distance ladder relative to HST key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F88B-0080-3246-A875-787ABB87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Precise differential ladder anchored to accurate geometric distances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Anchors</a:t>
            </a:r>
          </a:p>
          <a:p>
            <a:pPr lvl="1"/>
            <a:r>
              <a:rPr lang="en-US" sz="1800" dirty="0"/>
              <a:t>Geometric distances to LMC and NGC4258</a:t>
            </a:r>
          </a:p>
          <a:p>
            <a:pPr lvl="1"/>
            <a:r>
              <a:rPr lang="en-US" sz="1800" dirty="0"/>
              <a:t>Parallaxes of MW Cepheids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Photometry</a:t>
            </a:r>
            <a:r>
              <a:rPr lang="en-US" sz="2400" dirty="0"/>
              <a:t> </a:t>
            </a:r>
          </a:p>
          <a:p>
            <a:pPr lvl="1"/>
            <a:r>
              <a:rPr lang="en-US" sz="1800" dirty="0"/>
              <a:t>Exclusive use of HST photometric system (16 mag dynamic range)  </a:t>
            </a:r>
            <a:r>
              <a:rPr lang="en-US" sz="1800" dirty="0">
                <a:solidFill>
                  <a:srgbClr val="C00000"/>
                </a:solidFill>
              </a:rPr>
              <a:t>+NOW JWST!</a:t>
            </a:r>
          </a:p>
          <a:p>
            <a:pPr lvl="1"/>
            <a:r>
              <a:rPr lang="en-US" sz="1800" dirty="0"/>
              <a:t>Sophisticated background corrections, validated by amplitude ratios &amp; light curves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Experimental setup</a:t>
            </a:r>
          </a:p>
          <a:p>
            <a:pPr lvl="1"/>
            <a:r>
              <a:rPr lang="en-US" sz="1800" dirty="0"/>
              <a:t>Reduced sensitivity to reddening thanks to IR &amp; reddening-free </a:t>
            </a:r>
            <a:r>
              <a:rPr lang="en-US" sz="1800" dirty="0" err="1"/>
              <a:t>Wesenheit</a:t>
            </a:r>
            <a:r>
              <a:rPr lang="en-US" sz="1800" dirty="0"/>
              <a:t>-magnitudes</a:t>
            </a:r>
          </a:p>
          <a:p>
            <a:pPr lvl="1"/>
            <a:r>
              <a:rPr lang="en-US" sz="1800" dirty="0"/>
              <a:t>Covariance included in distance ladder fit</a:t>
            </a:r>
          </a:p>
          <a:p>
            <a:pPr lvl="1"/>
            <a:r>
              <a:rPr lang="en-US" sz="1800" dirty="0"/>
              <a:t>42 </a:t>
            </a:r>
            <a:r>
              <a:rPr lang="en-US" sz="1800" dirty="0" err="1"/>
              <a:t>SNeIa</a:t>
            </a:r>
            <a:r>
              <a:rPr lang="en-US" sz="1800" dirty="0"/>
              <a:t> in galaxies with known Cepheids</a:t>
            </a:r>
          </a:p>
          <a:p>
            <a:pPr lvl="1"/>
            <a:r>
              <a:rPr lang="en-US" sz="1800" dirty="0"/>
              <a:t>Clean sample of &gt; 300 </a:t>
            </a:r>
            <a:r>
              <a:rPr lang="en-US" sz="1800" dirty="0" err="1"/>
              <a:t>SNeIa</a:t>
            </a:r>
            <a:r>
              <a:rPr lang="en-US" sz="1800" dirty="0"/>
              <a:t> in Hubble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3EC9B-F5BF-6143-9CE9-6CA24F521039}"/>
              </a:ext>
            </a:extLst>
          </p:cNvPr>
          <p:cNvSpPr txBox="1"/>
          <p:nvPr/>
        </p:nvSpPr>
        <p:spPr>
          <a:xfrm>
            <a:off x="7507705" y="6311900"/>
            <a:ext cx="450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uisse Int'l Light" panose="020B0304000000000000" pitchFamily="34" charset="-78"/>
              </a:rPr>
              <a:t>cf. Riess et al. (2016, 2022) &amp; refs therein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C210F7-653D-2227-E64B-754760012A88}"/>
                  </a:ext>
                </a:extLst>
              </p:cNvPr>
              <p:cNvSpPr txBox="1"/>
              <p:nvPr/>
            </p:nvSpPr>
            <p:spPr>
              <a:xfrm>
                <a:off x="7841467" y="5393429"/>
                <a:ext cx="2560573" cy="567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latin typeface="Suisse Int'l Light" panose="020B0304000000000000" pitchFamily="34" charset="-7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C210F7-653D-2227-E64B-75476001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67" y="5393429"/>
                <a:ext cx="2560573" cy="567335"/>
              </a:xfrm>
              <a:prstGeom prst="rect">
                <a:avLst/>
              </a:prstGeom>
              <a:blipFill>
                <a:blip r:embed="rId3"/>
                <a:stretch>
                  <a:fillRect l="-1485" t="-4348" r="-297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6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56AC-5C87-2249-903E-8B4F406F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76" y="52696"/>
            <a:ext cx="10840453" cy="17388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Hubble’s Constant H</a:t>
            </a:r>
            <a:r>
              <a:rPr lang="en-US" baseline="-25000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 measures the expansion rate of the Universe today</a:t>
            </a:r>
          </a:p>
        </p:txBody>
      </p:sp>
      <p:sp>
        <p:nvSpPr>
          <p:cNvPr id="58" name="Striped Right Arrow 57">
            <a:extLst>
              <a:ext uri="{FF2B5EF4-FFF2-40B4-BE49-F238E27FC236}">
                <a16:creationId xmlns:a16="http://schemas.microsoft.com/office/drawing/2014/main" id="{A62D9E62-4692-4344-A652-C2DA061A16F2}"/>
              </a:ext>
            </a:extLst>
          </p:cNvPr>
          <p:cNvSpPr/>
          <p:nvPr/>
        </p:nvSpPr>
        <p:spPr>
          <a:xfrm>
            <a:off x="4474067" y="4273604"/>
            <a:ext cx="1773936" cy="1290976"/>
          </a:xfrm>
          <a:prstGeom prst="stripedRightArrow">
            <a:avLst>
              <a:gd name="adj1" fmla="val 52762"/>
              <a:gd name="adj2" fmla="val 3625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100" dirty="0">
                <a:latin typeface="Suisse Int'l Light" panose="020B0304000000000000" pitchFamily="34" charset="-78"/>
              </a:rPr>
              <a:t>expands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E285A01-DD6D-D948-B33E-891E6A4B75A1}"/>
                  </a:ext>
                </a:extLst>
              </p:cNvPr>
              <p:cNvSpPr txBox="1"/>
              <p:nvPr/>
            </p:nvSpPr>
            <p:spPr>
              <a:xfrm>
                <a:off x="2079815" y="1821250"/>
                <a:ext cx="273837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4800" dirty="0">
                  <a:solidFill>
                    <a:schemeClr val="bg1"/>
                  </a:solidFill>
                  <a:latin typeface="Suisse Int'l Light" panose="020B0304000000000000" pitchFamily="34" charset="-78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E285A01-DD6D-D948-B33E-891E6A4B7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815" y="1821250"/>
                <a:ext cx="2738377" cy="738664"/>
              </a:xfrm>
              <a:prstGeom prst="rect">
                <a:avLst/>
              </a:prstGeom>
              <a:blipFill>
                <a:blip r:embed="rId3"/>
                <a:stretch>
                  <a:fillRect l="-4147" r="-3687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E2826A6-E727-F04E-A1BE-5CFC3B4CD8D8}"/>
              </a:ext>
            </a:extLst>
          </p:cNvPr>
          <p:cNvGrpSpPr/>
          <p:nvPr/>
        </p:nvGrpSpPr>
        <p:grpSpPr>
          <a:xfrm>
            <a:off x="313451" y="3373098"/>
            <a:ext cx="3830242" cy="3042642"/>
            <a:chOff x="714078" y="2735873"/>
            <a:chExt cx="3830242" cy="30426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3EBE34-B0B4-E642-8027-D07D62BAA1F1}"/>
                </a:ext>
              </a:extLst>
            </p:cNvPr>
            <p:cNvGrpSpPr/>
            <p:nvPr/>
          </p:nvGrpSpPr>
          <p:grpSpPr>
            <a:xfrm>
              <a:off x="902767" y="2822273"/>
              <a:ext cx="3610315" cy="2632256"/>
              <a:chOff x="192125" y="2886281"/>
              <a:chExt cx="3610315" cy="263225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188000-C7BA-8449-A68F-FF2C04A0A89F}"/>
                  </a:ext>
                </a:extLst>
              </p:cNvPr>
              <p:cNvGrpSpPr/>
              <p:nvPr/>
            </p:nvGrpSpPr>
            <p:grpSpPr>
              <a:xfrm>
                <a:off x="192125" y="2886281"/>
                <a:ext cx="3610315" cy="2564288"/>
                <a:chOff x="1625613" y="3073852"/>
                <a:chExt cx="3610315" cy="2564288"/>
              </a:xfrm>
            </p:grpSpPr>
            <p:pic>
              <p:nvPicPr>
                <p:cNvPr id="4" name="Picture 3" descr="A close up of a star&#10;&#10;Description automatically generated">
                  <a:extLst>
                    <a:ext uri="{FF2B5EF4-FFF2-40B4-BE49-F238E27FC236}">
                      <a16:creationId xmlns:a16="http://schemas.microsoft.com/office/drawing/2014/main" id="{AC78C72E-70D0-324D-B78C-92C984EC81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70504" y="4173894"/>
                  <a:ext cx="963083" cy="669758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cture containing star, bowl, sitting, dark&#10;&#10;Description automatically generated">
                  <a:extLst>
                    <a:ext uri="{FF2B5EF4-FFF2-40B4-BE49-F238E27FC236}">
                      <a16:creationId xmlns:a16="http://schemas.microsoft.com/office/drawing/2014/main" id="{73D14395-CAB9-134C-B70A-0A32A1DDB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25613" y="4843652"/>
                  <a:ext cx="1187512" cy="794488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close up of a star in space&#10;&#10;Description automatically generated">
                  <a:extLst>
                    <a:ext uri="{FF2B5EF4-FFF2-40B4-BE49-F238E27FC236}">
                      <a16:creationId xmlns:a16="http://schemas.microsoft.com/office/drawing/2014/main" id="{A69D0C17-9AA2-3148-9F91-A9DE9B756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07339" y="4747400"/>
                  <a:ext cx="1128589" cy="879917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picture containing outdoor, water, flying, air&#10;&#10;Description automatically generated">
                  <a:extLst>
                    <a:ext uri="{FF2B5EF4-FFF2-40B4-BE49-F238E27FC236}">
                      <a16:creationId xmlns:a16="http://schemas.microsoft.com/office/drawing/2014/main" id="{C377F324-DD2D-3748-A54E-F5A32E35C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83999" y="3327863"/>
                  <a:ext cx="1197446" cy="669758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cture containing chocolate, star, sitting, cake&#10;&#10;Description automatically generated">
                  <a:extLst>
                    <a:ext uri="{FF2B5EF4-FFF2-40B4-BE49-F238E27FC236}">
                      <a16:creationId xmlns:a16="http://schemas.microsoft.com/office/drawing/2014/main" id="{9ED59435-16B7-A940-ADF9-2B83C780F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33587" y="3073852"/>
                  <a:ext cx="738890" cy="879917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B15C18D-7923-854C-AEA1-837C1B3B5D91}"/>
                  </a:ext>
                </a:extLst>
              </p:cNvPr>
              <p:cNvGrpSpPr/>
              <p:nvPr/>
            </p:nvGrpSpPr>
            <p:grpSpPr>
              <a:xfrm>
                <a:off x="575253" y="3123867"/>
                <a:ext cx="2696838" cy="2394670"/>
                <a:chOff x="7674591" y="3165546"/>
                <a:chExt cx="2696838" cy="2394670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BBB6AC0D-2D6D-5148-A1CF-13170D46A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03800" y="4362946"/>
                  <a:ext cx="867629" cy="0"/>
                </a:xfrm>
                <a:prstGeom prst="straightConnector1">
                  <a:avLst/>
                </a:prstGeom>
                <a:ln w="539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B86CDA0-8110-8749-B2EF-AECD079F5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2258" y="4692631"/>
                  <a:ext cx="1" cy="867585"/>
                </a:xfrm>
                <a:prstGeom prst="straightConnector1">
                  <a:avLst/>
                </a:prstGeom>
                <a:ln w="539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6224C0BB-9346-6D4E-8A2E-747DF0AAF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4591" y="4362946"/>
                  <a:ext cx="866126" cy="0"/>
                </a:xfrm>
                <a:prstGeom prst="straightConnector1">
                  <a:avLst/>
                </a:prstGeom>
                <a:ln w="539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51DEC2B7-115E-A742-A5B9-D430C1E6E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22258" y="3165546"/>
                  <a:ext cx="0" cy="862521"/>
                </a:xfrm>
                <a:prstGeom prst="straightConnector1">
                  <a:avLst/>
                </a:prstGeom>
                <a:ln w="539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7A5B8C7-A4D9-384E-8BEB-D7276CE9B1E3}"/>
                </a:ext>
              </a:extLst>
            </p:cNvPr>
            <p:cNvSpPr/>
            <p:nvPr/>
          </p:nvSpPr>
          <p:spPr>
            <a:xfrm>
              <a:off x="714078" y="2735873"/>
              <a:ext cx="3830242" cy="3042642"/>
            </a:xfrm>
            <a:prstGeom prst="round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0A8B50F-39B6-AF4B-9B36-D8C55B671996}"/>
              </a:ext>
            </a:extLst>
          </p:cNvPr>
          <p:cNvGrpSpPr/>
          <p:nvPr/>
        </p:nvGrpSpPr>
        <p:grpSpPr>
          <a:xfrm>
            <a:off x="6545817" y="2098778"/>
            <a:ext cx="5434425" cy="4316962"/>
            <a:chOff x="6305045" y="2098778"/>
            <a:chExt cx="5434425" cy="431696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25C53CB-AA7D-4A45-9E3C-B34E5A3AE3C1}"/>
                </a:ext>
              </a:extLst>
            </p:cNvPr>
            <p:cNvGrpSpPr/>
            <p:nvPr/>
          </p:nvGrpSpPr>
          <p:grpSpPr>
            <a:xfrm>
              <a:off x="6632736" y="2256214"/>
              <a:ext cx="5045916" cy="3618070"/>
              <a:chOff x="6632736" y="2345556"/>
              <a:chExt cx="5045916" cy="361807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D152253-0E3F-1F49-BAAE-D22FC2F92F61}"/>
                  </a:ext>
                </a:extLst>
              </p:cNvPr>
              <p:cNvGrpSpPr/>
              <p:nvPr/>
            </p:nvGrpSpPr>
            <p:grpSpPr>
              <a:xfrm>
                <a:off x="6632736" y="2345556"/>
                <a:ext cx="5045916" cy="3618070"/>
                <a:chOff x="6617877" y="2398718"/>
                <a:chExt cx="5045916" cy="3618070"/>
              </a:xfrm>
            </p:grpSpPr>
            <p:pic>
              <p:nvPicPr>
                <p:cNvPr id="26" name="Picture 25" descr="A picture containing star, bowl, sitting, dark&#10;&#10;Description automatically generated">
                  <a:extLst>
                    <a:ext uri="{FF2B5EF4-FFF2-40B4-BE49-F238E27FC236}">
                      <a16:creationId xmlns:a16="http://schemas.microsoft.com/office/drawing/2014/main" id="{C026A980-9A79-E74B-A0FC-D3EB58D946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7877" y="5179586"/>
                  <a:ext cx="1187512" cy="794488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 close up of a star in space&#10;&#10;Description automatically generated">
                  <a:extLst>
                    <a:ext uri="{FF2B5EF4-FFF2-40B4-BE49-F238E27FC236}">
                      <a16:creationId xmlns:a16="http://schemas.microsoft.com/office/drawing/2014/main" id="{716ED1B5-8BA9-3F4B-B68C-47A6B5E5A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35204" y="5136871"/>
                  <a:ext cx="1128589" cy="879917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picture containing chocolate, star, sitting, cake&#10;&#10;Description automatically generated">
                  <a:extLst>
                    <a:ext uri="{FF2B5EF4-FFF2-40B4-BE49-F238E27FC236}">
                      <a16:creationId xmlns:a16="http://schemas.microsoft.com/office/drawing/2014/main" id="{1D27FDF7-C9F9-8048-8216-C690E6C6C8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87125" y="2398718"/>
                  <a:ext cx="738890" cy="879917"/>
                </a:xfrm>
                <a:prstGeom prst="rect">
                  <a:avLst/>
                </a:prstGeom>
              </p:spPr>
            </p:pic>
            <p:pic>
              <p:nvPicPr>
                <p:cNvPr id="29" name="Picture 28" descr="A picture containing outdoor, water, flying, air&#10;&#10;Description automatically generated">
                  <a:extLst>
                    <a:ext uri="{FF2B5EF4-FFF2-40B4-BE49-F238E27FC236}">
                      <a16:creationId xmlns:a16="http://schemas.microsoft.com/office/drawing/2014/main" id="{88E4D29D-447B-6848-BBD6-9BD63A97A2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88977" y="2739916"/>
                  <a:ext cx="1197446" cy="669758"/>
                </a:xfrm>
                <a:prstGeom prst="rect">
                  <a:avLst/>
                </a:prstGeom>
              </p:spPr>
            </p:pic>
            <p:pic>
              <p:nvPicPr>
                <p:cNvPr id="30" name="Picture 29" descr="A close up of a star&#10;&#10;Description automatically generated">
                  <a:extLst>
                    <a:ext uri="{FF2B5EF4-FFF2-40B4-BE49-F238E27FC236}">
                      <a16:creationId xmlns:a16="http://schemas.microsoft.com/office/drawing/2014/main" id="{6DB36A61-08C8-D949-96F2-DAB56E69A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25858" y="4081229"/>
                  <a:ext cx="963083" cy="669758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86410EC-8BF5-3A44-A5E3-456AA65FF8B0}"/>
                  </a:ext>
                </a:extLst>
              </p:cNvPr>
              <p:cNvGrpSpPr/>
              <p:nvPr/>
            </p:nvGrpSpPr>
            <p:grpSpPr>
              <a:xfrm>
                <a:off x="7674591" y="3165546"/>
                <a:ext cx="2696838" cy="2394670"/>
                <a:chOff x="7674591" y="3165546"/>
                <a:chExt cx="2696838" cy="2394670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67F4BE6-B54B-854D-99BA-911BD7BA0C36}"/>
                    </a:ext>
                  </a:extLst>
                </p:cNvPr>
                <p:cNvCxnSpPr>
                  <a:cxnSpLocks/>
                  <a:stCxn id="30" idx="3"/>
                </p:cNvCxnSpPr>
                <p:nvPr/>
              </p:nvCxnSpPr>
              <p:spPr>
                <a:xfrm>
                  <a:off x="9503800" y="4362946"/>
                  <a:ext cx="867629" cy="0"/>
                </a:xfrm>
                <a:prstGeom prst="straightConnector1">
                  <a:avLst/>
                </a:prstGeom>
                <a:ln w="539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F9D9C679-0652-D84C-B128-4F765B123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2258" y="4692631"/>
                  <a:ext cx="1" cy="867585"/>
                </a:xfrm>
                <a:prstGeom prst="straightConnector1">
                  <a:avLst/>
                </a:prstGeom>
                <a:ln w="539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23042793-0A8E-3E42-AA3C-B0AE06BEA3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4591" y="4362946"/>
                  <a:ext cx="866126" cy="0"/>
                </a:xfrm>
                <a:prstGeom prst="straightConnector1">
                  <a:avLst/>
                </a:prstGeom>
                <a:ln w="539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F32A7451-9E7F-B84B-8760-65349E330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22258" y="3165546"/>
                  <a:ext cx="0" cy="862521"/>
                </a:xfrm>
                <a:prstGeom prst="straightConnector1">
                  <a:avLst/>
                </a:prstGeom>
                <a:ln w="539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33DCA0AC-3AA3-F14E-9A2D-C1D8D4390B2F}"/>
                </a:ext>
              </a:extLst>
            </p:cNvPr>
            <p:cNvSpPr/>
            <p:nvPr/>
          </p:nvSpPr>
          <p:spPr>
            <a:xfrm>
              <a:off x="6305045" y="2098778"/>
              <a:ext cx="5434425" cy="4316962"/>
            </a:xfrm>
            <a:prstGeom prst="round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89A9814-8E70-1D4E-BD20-ED95D156BBCE}"/>
                  </a:ext>
                </a:extLst>
              </p:cNvPr>
              <p:cNvSpPr/>
              <p:nvPr/>
            </p:nvSpPr>
            <p:spPr>
              <a:xfrm>
                <a:off x="-13713" y="2610854"/>
                <a:ext cx="7123746" cy="578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𝑐𝑧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bg1">
                      <a:lumMod val="85000"/>
                    </a:schemeClr>
                  </a:solidFill>
                  <a:latin typeface="Suisse Int'l Light" panose="020B0304000000000000" pitchFamily="34" charset="-78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89A9814-8E70-1D4E-BD20-ED95D156B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13" y="2610854"/>
                <a:ext cx="7123746" cy="5789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5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5774CD-17DD-8048-20A9-C67954616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02" t="83045" b="972"/>
          <a:stretch/>
        </p:blipFill>
        <p:spPr>
          <a:xfrm rot="5400000">
            <a:off x="-777374" y="4834530"/>
            <a:ext cx="2800843" cy="13267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24A70D-F4ED-7CA7-A6D6-752A3A0E7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" r="71123" b="83935"/>
          <a:stretch/>
        </p:blipFill>
        <p:spPr>
          <a:xfrm rot="5400000">
            <a:off x="-784412" y="2088479"/>
            <a:ext cx="2819402" cy="12774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18AFCB9-55FC-ABEE-4DC6-8D1024F7E479}"/>
              </a:ext>
            </a:extLst>
          </p:cNvPr>
          <p:cNvGrpSpPr/>
          <p:nvPr/>
        </p:nvGrpSpPr>
        <p:grpSpPr>
          <a:xfrm>
            <a:off x="1272990" y="-14371"/>
            <a:ext cx="9595012" cy="6872371"/>
            <a:chOff x="-35856" y="-14371"/>
            <a:chExt cx="9595012" cy="68723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962631-5B5E-585D-4E17-711580C7C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8" t="16751" r="14426" b="17387"/>
            <a:stretch/>
          </p:blipFill>
          <p:spPr>
            <a:xfrm>
              <a:off x="-35856" y="1331259"/>
              <a:ext cx="8265456" cy="55267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AA1996-230F-42CD-6643-884F8DE17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045" r="28998" b="972"/>
            <a:stretch/>
          </p:blipFill>
          <p:spPr>
            <a:xfrm rot="5400000">
              <a:off x="5458192" y="2757036"/>
              <a:ext cx="6872371" cy="132955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D37973-C063-2060-1093-1963B1220E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66" t="162" r="597" b="17386"/>
          <a:stretch/>
        </p:blipFill>
        <p:spPr>
          <a:xfrm>
            <a:off x="10865223" y="-55892"/>
            <a:ext cx="1340218" cy="69138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778D61-045A-F7A2-26D7-6EA991656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85" t="351" r="14426" b="83303"/>
          <a:stretch/>
        </p:blipFill>
        <p:spPr>
          <a:xfrm>
            <a:off x="3993776" y="-14371"/>
            <a:ext cx="5544668" cy="1371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9945B1-8E32-25DB-8EEA-A596CA5C7940}"/>
              </a:ext>
            </a:extLst>
          </p:cNvPr>
          <p:cNvSpPr txBox="1"/>
          <p:nvPr/>
        </p:nvSpPr>
        <p:spPr>
          <a:xfrm>
            <a:off x="136711" y="106088"/>
            <a:ext cx="38570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uisse Int'l Medium" panose="020B0604000000000000" pitchFamily="34" charset="-78"/>
                <a:cs typeface="Suisse Int'l Medium" panose="020B0604000000000000" pitchFamily="34" charset="-78"/>
              </a:rPr>
              <a:t>42 </a:t>
            </a:r>
            <a:r>
              <a:rPr lang="en-US" sz="28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uisse Int'l Medium" panose="020B0604000000000000" pitchFamily="34" charset="-78"/>
                <a:cs typeface="Suisse Int'l Medium" panose="020B0604000000000000" pitchFamily="34" charset="-78"/>
              </a:rPr>
              <a:t>SNeIa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uisse Int'l Medium" panose="020B0604000000000000" pitchFamily="34" charset="-78"/>
                <a:cs typeface="Suisse Int'l Medium" panose="020B0604000000000000" pitchFamily="34" charset="-78"/>
              </a:rPr>
              <a:t> in 37 galaxies w/ Cepheids</a:t>
            </a:r>
          </a:p>
        </p:txBody>
      </p:sp>
    </p:spTree>
    <p:extLst>
      <p:ext uri="{BB962C8B-B14F-4D97-AF65-F5344CB8AC3E}">
        <p14:creationId xmlns:p14="http://schemas.microsoft.com/office/powerpoint/2010/main" val="1757286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7CDF-1190-CD46-935A-0E9CEF8F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725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Evolution of systematics since 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08A6C-CFFB-CCBC-F535-3728FA9C6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141"/>
            <a:ext cx="8450358" cy="500473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Gaia parallaxes: steady improvement in precision &amp; systematics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Broken Leavitt laws have come and gone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Stellar association bias (‘physical’ crowding)</a:t>
            </a:r>
            <a:br>
              <a:rPr lang="en-US" sz="1800" dirty="0"/>
            </a:br>
            <a:r>
              <a:rPr lang="en-US" sz="1800" dirty="0"/>
              <a:t>RIA &amp; </a:t>
            </a:r>
            <a:r>
              <a:rPr lang="en-US" sz="1800" dirty="0" err="1"/>
              <a:t>Riess</a:t>
            </a:r>
            <a:r>
              <a:rPr lang="en-US" sz="1800" dirty="0"/>
              <a:t> 18, Spetsieri, RIA+ in prep.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Binaries are no problem </a:t>
            </a:r>
            <a:br>
              <a:rPr lang="en-US" sz="1800" dirty="0"/>
            </a:br>
            <a:r>
              <a:rPr lang="en-US" sz="1800" dirty="0"/>
              <a:t>RIA &amp; </a:t>
            </a:r>
            <a:r>
              <a:rPr lang="en-US" sz="1800" dirty="0" err="1"/>
              <a:t>Riess</a:t>
            </a:r>
            <a:r>
              <a:rPr lang="en-US" sz="1800" dirty="0"/>
              <a:t> 2018, Karczmarek+22, Shetye+ in prep.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Metallicity effect </a:t>
            </a:r>
            <a:r>
              <a:rPr lang="en-US" sz="1800" dirty="0"/>
              <a:t>measured from high-res spectra</a:t>
            </a:r>
            <a:br>
              <a:rPr lang="en-US" sz="1800" dirty="0"/>
            </a:br>
            <a:r>
              <a:rPr lang="en-US" sz="1800" dirty="0"/>
              <a:t>e.g. Gieren+18, Da Silva+22, Ripepi+22, Breuval+21/22</a:t>
            </a:r>
            <a:br>
              <a:rPr lang="en-US" sz="1800" dirty="0"/>
            </a:br>
            <a:r>
              <a:rPr lang="en-US" sz="1800" dirty="0"/>
              <a:t>several talks by </a:t>
            </a:r>
            <a:r>
              <a:rPr lang="en-US" sz="1800" dirty="0" err="1"/>
              <a:t>Trentin</a:t>
            </a:r>
            <a:r>
              <a:rPr lang="en-US" sz="1800" dirty="0"/>
              <a:t>, </a:t>
            </a:r>
            <a:r>
              <a:rPr lang="en-US" sz="1800" dirty="0" err="1"/>
              <a:t>Hocdé</a:t>
            </a:r>
            <a:r>
              <a:rPr lang="en-US" sz="1800" dirty="0"/>
              <a:t>, </a:t>
            </a:r>
            <a:r>
              <a:rPr lang="en-US" sz="1800" dirty="0" err="1"/>
              <a:t>Lemasle</a:t>
            </a:r>
            <a:r>
              <a:rPr lang="en-US" sz="1800" dirty="0"/>
              <a:t>, </a:t>
            </a:r>
            <a:r>
              <a:rPr lang="en-US" sz="1800" dirty="0" err="1"/>
              <a:t>Breuval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Effect of reddening in </a:t>
            </a:r>
            <a:r>
              <a:rPr lang="en-US" sz="1800" dirty="0" err="1"/>
              <a:t>Wesenheit</a:t>
            </a:r>
            <a:r>
              <a:rPr lang="en-US" sz="1800" dirty="0"/>
              <a:t> formulation (Mörtsell+22, Riess+22)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Time dilation “Redshift-Leavitt bias” (RIA 2019: moves H0 up)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K-corrections very small (RIA 2022, moves H0 down)</a:t>
            </a:r>
          </a:p>
        </p:txBody>
      </p:sp>
    </p:spTree>
    <p:extLst>
      <p:ext uri="{BB962C8B-B14F-4D97-AF65-F5344CB8AC3E}">
        <p14:creationId xmlns:p14="http://schemas.microsoft.com/office/powerpoint/2010/main" val="272968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9E44A-DBDC-7940-091F-95E94B78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41118"/>
            <a:ext cx="6533454" cy="4540619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Uncertainties improve, tension </a:t>
            </a:r>
            <a:r>
              <a:rPr lang="en-US" sz="7200" b="1" dirty="0">
                <a:solidFill>
                  <a:srgbClr val="C00000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g</a:t>
            </a:r>
            <a:r>
              <a:rPr lang="en-US" sz="8000" b="1" dirty="0">
                <a:solidFill>
                  <a:srgbClr val="C00000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r</a:t>
            </a:r>
            <a:r>
              <a:rPr lang="en-US" sz="8800" b="1" dirty="0">
                <a:solidFill>
                  <a:srgbClr val="C00000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o</a:t>
            </a:r>
            <a:r>
              <a:rPr lang="en-US" sz="9600" b="1" dirty="0">
                <a:solidFill>
                  <a:srgbClr val="C00000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w</a:t>
            </a:r>
            <a:r>
              <a:rPr lang="en-US" sz="11500" b="1" dirty="0">
                <a:solidFill>
                  <a:srgbClr val="C00000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s</a:t>
            </a:r>
            <a:endParaRPr lang="en-US" dirty="0"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C88C6A-5EDD-19D5-FF0F-942FDCEF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590" y="1177447"/>
            <a:ext cx="4865666" cy="54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1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6980-1130-6F68-DA56-98087F97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412DA-8268-DF0A-9206-1A06B6082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Corrections already applied in SH0ES DL (artificial star tests)</a:t>
            </a:r>
            <a:br>
              <a:rPr lang="en-US" dirty="0"/>
            </a:br>
            <a:r>
              <a:rPr lang="en-US" dirty="0"/>
              <a:t>Null tests imply no crowding problem</a:t>
            </a:r>
            <a:br>
              <a:rPr lang="en-US" dirty="0"/>
            </a:br>
            <a:r>
              <a:rPr lang="en-US" dirty="0"/>
              <a:t>Amplitude-based tests performed</a:t>
            </a:r>
            <a:br>
              <a:rPr lang="en-US" dirty="0"/>
            </a:br>
            <a:r>
              <a:rPr lang="en-US" dirty="0"/>
              <a:t>Quality cuts (amplitude ratios, colors, etc.) protect against this</a:t>
            </a:r>
          </a:p>
        </p:txBody>
      </p:sp>
    </p:spTree>
    <p:extLst>
      <p:ext uri="{BB962C8B-B14F-4D97-AF65-F5344CB8AC3E}">
        <p14:creationId xmlns:p14="http://schemas.microsoft.com/office/powerpoint/2010/main" val="2423575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40D26-A6D9-D60F-84E9-85DAAF9B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58" y="255563"/>
            <a:ext cx="9224683" cy="6602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10243-3241-89D7-95CA-19B2BBB15EE9}"/>
              </a:ext>
            </a:extLst>
          </p:cNvPr>
          <p:cNvSpPr txBox="1"/>
          <p:nvPr/>
        </p:nvSpPr>
        <p:spPr>
          <a:xfrm>
            <a:off x="10535542" y="6449494"/>
            <a:ext cx="256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Riess+2022</a:t>
            </a:r>
          </a:p>
        </p:txBody>
      </p:sp>
    </p:spTree>
    <p:extLst>
      <p:ext uri="{BB962C8B-B14F-4D97-AF65-F5344CB8AC3E}">
        <p14:creationId xmlns:p14="http://schemas.microsoft.com/office/powerpoint/2010/main" val="394116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FEDBD-990A-BFA3-D303-246C88E1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81" y="204476"/>
            <a:ext cx="8928847" cy="652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50674-2938-6AC1-9761-C59DB0A48ADF}"/>
              </a:ext>
            </a:extLst>
          </p:cNvPr>
          <p:cNvSpPr txBox="1"/>
          <p:nvPr/>
        </p:nvSpPr>
        <p:spPr>
          <a:xfrm>
            <a:off x="10535542" y="6449494"/>
            <a:ext cx="256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Riess+2022</a:t>
            </a:r>
          </a:p>
        </p:txBody>
      </p:sp>
    </p:spTree>
    <p:extLst>
      <p:ext uri="{BB962C8B-B14F-4D97-AF65-F5344CB8AC3E}">
        <p14:creationId xmlns:p14="http://schemas.microsoft.com/office/powerpoint/2010/main" val="150961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t's Official: Webb Telescope Made A 'Staggering' Discovery A Day After  Being Switched-On">
            <a:extLst>
              <a:ext uri="{FF2B5EF4-FFF2-40B4-BE49-F238E27FC236}">
                <a16:creationId xmlns:a16="http://schemas.microsoft.com/office/drawing/2014/main" id="{AF7870D8-6285-5BAE-D83E-32B79982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r="1105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6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78A6-4CD0-07B9-6883-9AD49A4B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22"/>
            <a:ext cx="10515600" cy="1634490"/>
          </a:xfrm>
        </p:spPr>
        <p:txBody>
          <a:bodyPr>
            <a:normAutofit/>
          </a:bodyPr>
          <a:lstStyle/>
          <a:p>
            <a:r>
              <a:rPr lang="en-US" sz="4000" dirty="0"/>
              <a:t>JWST sneak preview:</a:t>
            </a:r>
            <a:br>
              <a:rPr lang="en-US" sz="4000" dirty="0"/>
            </a:br>
            <a:r>
              <a:rPr lang="en-US" sz="4000" dirty="0" err="1"/>
              <a:t>uncrowding</a:t>
            </a:r>
            <a:r>
              <a:rPr lang="en-US" sz="4000" dirty="0"/>
              <a:t> Cepheids in the 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2552-D2EA-5799-C843-4DCD5878E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676"/>
            <a:ext cx="7675880" cy="1759751"/>
          </a:xfrm>
        </p:spPr>
        <p:txBody>
          <a:bodyPr anchor="ctr">
            <a:normAutofit/>
          </a:bodyPr>
          <a:lstStyle/>
          <a:p>
            <a:r>
              <a:rPr lang="en-US" dirty="0"/>
              <a:t>Serendipitous observations: limited precision</a:t>
            </a:r>
          </a:p>
          <a:p>
            <a:r>
              <a:rPr lang="en-US" dirty="0"/>
              <a:t>Cepheids are not biased bright</a:t>
            </a:r>
          </a:p>
          <a:p>
            <a:r>
              <a:rPr lang="en-US" dirty="0"/>
              <a:t>Targeted observations to 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7850C-9767-024F-E19E-8B8E3698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9" y="3261428"/>
            <a:ext cx="4450080" cy="3607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5E999-3169-1D68-1BE3-B303D2F096E0}"/>
              </a:ext>
            </a:extLst>
          </p:cNvPr>
          <p:cNvSpPr txBox="1"/>
          <p:nvPr/>
        </p:nvSpPr>
        <p:spPr>
          <a:xfrm>
            <a:off x="6616148" y="29723"/>
            <a:ext cx="2192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Yuan et al. </a:t>
            </a:r>
            <a:r>
              <a:rPr lang="en-US" sz="1600" dirty="0">
                <a:latin typeface="Suisse Int'l Light" panose="020B0304000000000000" pitchFamily="34" charset="-78"/>
                <a:cs typeface="Suisse Int'l Light" panose="020B0304000000000000" pitchFamily="34" charset="-78"/>
                <a:hlinkClick r:id="rId4"/>
              </a:rPr>
              <a:t>2209.09101</a:t>
            </a:r>
            <a:endParaRPr lang="en-US" sz="1600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91ED5D-675F-CD61-95BB-F370E16E05BF}"/>
              </a:ext>
            </a:extLst>
          </p:cNvPr>
          <p:cNvGrpSpPr/>
          <p:nvPr/>
        </p:nvGrpSpPr>
        <p:grpSpPr>
          <a:xfrm>
            <a:off x="4836160" y="3223571"/>
            <a:ext cx="7079971" cy="3645722"/>
            <a:chOff x="1200149" y="2365180"/>
            <a:chExt cx="7830031" cy="40319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B27FEA-DE45-89C0-934B-42024F2BA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0149" y="4433110"/>
              <a:ext cx="7830031" cy="19640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679C7F-298C-DEEC-82FC-FE046E603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3838" y="2365180"/>
              <a:ext cx="7772400" cy="21276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564C32F-892E-DD2F-04C7-15B6A752D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8351" y="29723"/>
            <a:ext cx="3189060" cy="3193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9FB60D-630D-C3BF-03B7-D929E93D1D84}"/>
                  </a:ext>
                </a:extLst>
              </p:cNvPr>
              <p:cNvSpPr txBox="1"/>
              <p:nvPr/>
            </p:nvSpPr>
            <p:spPr>
              <a:xfrm>
                <a:off x="10562963" y="2011653"/>
                <a:ext cx="1322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25.74±0.04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9FB60D-630D-C3BF-03B7-D929E93D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63" y="2011653"/>
                <a:ext cx="1322478" cy="276999"/>
              </a:xfrm>
              <a:prstGeom prst="rect">
                <a:avLst/>
              </a:prstGeom>
              <a:blipFill>
                <a:blip r:embed="rId8"/>
                <a:stretch>
                  <a:fillRect l="-3774" r="-2830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93045E-531E-A33C-600D-05E58A39FAE4}"/>
                  </a:ext>
                </a:extLst>
              </p:cNvPr>
              <p:cNvSpPr txBox="1"/>
              <p:nvPr/>
            </p:nvSpPr>
            <p:spPr>
              <a:xfrm>
                <a:off x="10562963" y="2305392"/>
                <a:ext cx="1322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25.72±0.05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93045E-531E-A33C-600D-05E58A39F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63" y="2305392"/>
                <a:ext cx="1322478" cy="276999"/>
              </a:xfrm>
              <a:prstGeom prst="rect">
                <a:avLst/>
              </a:prstGeom>
              <a:blipFill>
                <a:blip r:embed="rId9"/>
                <a:stretch>
                  <a:fillRect l="-3774" r="-283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85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959F-3D7F-05A5-D536-F1961D91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423211" cy="1325563"/>
          </a:xfrm>
        </p:spPr>
        <p:txBody>
          <a:bodyPr>
            <a:noAutofit/>
          </a:bodyPr>
          <a:lstStyle/>
          <a:p>
            <a:r>
              <a:rPr lang="en-US" sz="4000" dirty="0"/>
              <a:t>JWST </a:t>
            </a:r>
            <a:r>
              <a:rPr lang="en-US" sz="4000" dirty="0" err="1"/>
              <a:t>uncrowds</a:t>
            </a:r>
            <a:r>
              <a:rPr lang="en-US" sz="4000" dirty="0"/>
              <a:t> distant Cepheids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19D49-32C8-70C2-3673-4A0128FDB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3212" cy="46672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JWST : NIR spatial resolution slightly better than optical HST, 4x better than NIR HST</a:t>
            </a:r>
          </a:p>
          <a:p>
            <a:r>
              <a:rPr lang="en-US" sz="2400" dirty="0"/>
              <a:t>Better source separation = lower uncertainty from crowding correction</a:t>
            </a:r>
          </a:p>
          <a:p>
            <a:r>
              <a:rPr lang="en-US" sz="2400" dirty="0"/>
              <a:t>HST + JWST synergy: Optical and NIR photometry observed using similar spatial resolution</a:t>
            </a:r>
          </a:p>
          <a:p>
            <a:r>
              <a:rPr lang="en-US" sz="2400" dirty="0"/>
              <a:t>Spoiler alert: Crowding does not solve the Hubble tension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C07A1-AA7B-CB31-6A41-9495ADF7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092" y="0"/>
            <a:ext cx="4152900" cy="679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F31505-1AE5-1A8A-9B82-624F0F6552EB}"/>
              </a:ext>
            </a:extLst>
          </p:cNvPr>
          <p:cNvSpPr txBox="1"/>
          <p:nvPr/>
        </p:nvSpPr>
        <p:spPr>
          <a:xfrm>
            <a:off x="838199" y="1604268"/>
            <a:ext cx="343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Riess et al., incl RIA (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  <a:hlinkClick r:id="rId4"/>
              </a:rPr>
              <a:t>2023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), </a:t>
            </a:r>
            <a:r>
              <a:rPr lang="en-US" sz="1400" dirty="0" err="1">
                <a:latin typeface="Suisse Int'l Light" panose="020B0304000000000000" pitchFamily="34" charset="-78"/>
                <a:cs typeface="Suisse Int'l Light" panose="020B0304000000000000" pitchFamily="34" charset="-78"/>
              </a:rPr>
              <a:t>ApJL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 956, L18</a:t>
            </a:r>
          </a:p>
        </p:txBody>
      </p:sp>
    </p:spTree>
    <p:extLst>
      <p:ext uri="{BB962C8B-B14F-4D97-AF65-F5344CB8AC3E}">
        <p14:creationId xmlns:p14="http://schemas.microsoft.com/office/powerpoint/2010/main" val="28839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9A26C0-5A3F-8716-0E3E-36A4CEE5E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JWST: HST unbiased &amp; 2.5x less dispersion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441DF-109F-5283-0BBE-9DDA3A87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3" y="1825624"/>
            <a:ext cx="6631137" cy="49631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71EDF-26B5-A423-2682-BB0739BE7247}"/>
              </a:ext>
            </a:extLst>
          </p:cNvPr>
          <p:cNvGrpSpPr/>
          <p:nvPr/>
        </p:nvGrpSpPr>
        <p:grpSpPr>
          <a:xfrm>
            <a:off x="7406861" y="1986989"/>
            <a:ext cx="4541563" cy="4682752"/>
            <a:chOff x="7406861" y="1986989"/>
            <a:chExt cx="4541563" cy="4682752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41F8F85F-6699-70E6-D8EC-57CBC2AC1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6861" y="1986989"/>
              <a:ext cx="4541563" cy="468275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8C5E5F-2B50-A7A1-C85B-A837240133AD}"/>
                </a:ext>
              </a:extLst>
            </p:cNvPr>
            <p:cNvSpPr/>
            <p:nvPr/>
          </p:nvSpPr>
          <p:spPr>
            <a:xfrm>
              <a:off x="9854005" y="3229984"/>
              <a:ext cx="462579" cy="4410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01A3DB-CE97-6953-750A-C1DDECA1A265}"/>
              </a:ext>
            </a:extLst>
          </p:cNvPr>
          <p:cNvSpPr txBox="1"/>
          <p:nvPr/>
        </p:nvSpPr>
        <p:spPr>
          <a:xfrm>
            <a:off x="838200" y="1296491"/>
            <a:ext cx="343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Riess et al., incl RIA (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  <a:hlinkClick r:id="rId5"/>
              </a:rPr>
              <a:t>2023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), </a:t>
            </a:r>
            <a:r>
              <a:rPr lang="en-US" sz="1400" dirty="0" err="1">
                <a:latin typeface="Suisse Int'l Light" panose="020B0304000000000000" pitchFamily="34" charset="-78"/>
                <a:cs typeface="Suisse Int'l Light" panose="020B0304000000000000" pitchFamily="34" charset="-78"/>
              </a:rPr>
              <a:t>ApJL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 956, L18</a:t>
            </a:r>
          </a:p>
        </p:txBody>
      </p:sp>
    </p:spTree>
    <p:extLst>
      <p:ext uri="{BB962C8B-B14F-4D97-AF65-F5344CB8AC3E}">
        <p14:creationId xmlns:p14="http://schemas.microsoft.com/office/powerpoint/2010/main" val="362890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outdoor, object, snow, water&#10;&#10;Description automatically generated">
            <a:extLst>
              <a:ext uri="{FF2B5EF4-FFF2-40B4-BE49-F238E27FC236}">
                <a16:creationId xmlns:a16="http://schemas.microsoft.com/office/drawing/2014/main" id="{5C153A7E-0B5F-9447-8063-0317826C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1" t="3" r="35625" b="-1"/>
          <a:stretch/>
        </p:blipFill>
        <p:spPr>
          <a:xfrm>
            <a:off x="8996624" y="0"/>
            <a:ext cx="3195376" cy="6858000"/>
          </a:xfrm>
          <a:prstGeom prst="rect">
            <a:avLst/>
          </a:prstGeom>
        </p:spPr>
      </p:pic>
      <p:pic>
        <p:nvPicPr>
          <p:cNvPr id="14" name="Picture 13" descr="A picture containing lamp, table, umbrella, blue&#10;&#10;Description automatically generated">
            <a:extLst>
              <a:ext uri="{FF2B5EF4-FFF2-40B4-BE49-F238E27FC236}">
                <a16:creationId xmlns:a16="http://schemas.microsoft.com/office/drawing/2014/main" id="{8A8C1C05-7F92-C84F-8B83-E2BD3DB3F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43" t="16973" r="16808" b="18607"/>
          <a:stretch/>
        </p:blipFill>
        <p:spPr>
          <a:xfrm rot="5400000">
            <a:off x="-1831313" y="1831314"/>
            <a:ext cx="6858002" cy="319537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D31012-FB50-6549-93B5-75A6BD01160A}"/>
              </a:ext>
            </a:extLst>
          </p:cNvPr>
          <p:cNvSpPr/>
          <p:nvPr/>
        </p:nvSpPr>
        <p:spPr>
          <a:xfrm>
            <a:off x="301450" y="241160"/>
            <a:ext cx="2807977" cy="5627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uisse Int'l Light" panose="020B0304000000000000" pitchFamily="34" charset="-78"/>
              </a:rPr>
              <a:t>The Early Universe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16763B-9374-FE43-A478-702B25E87E4B}"/>
              </a:ext>
            </a:extLst>
          </p:cNvPr>
          <p:cNvSpPr/>
          <p:nvPr/>
        </p:nvSpPr>
        <p:spPr>
          <a:xfrm>
            <a:off x="9277978" y="241160"/>
            <a:ext cx="2632668" cy="5627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uisse Int'l Light" panose="020B0304000000000000" pitchFamily="34" charset="-78"/>
              </a:rPr>
              <a:t>Today’s Universe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8643D1-7597-4F4C-9F1B-C0B4BECCCAB8}"/>
              </a:ext>
            </a:extLst>
          </p:cNvPr>
          <p:cNvGrpSpPr/>
          <p:nvPr/>
        </p:nvGrpSpPr>
        <p:grpSpPr>
          <a:xfrm>
            <a:off x="3195376" y="1895897"/>
            <a:ext cx="5822216" cy="1471608"/>
            <a:chOff x="3162271" y="2313399"/>
            <a:chExt cx="5195755" cy="1937843"/>
          </a:xfrm>
          <a:solidFill>
            <a:srgbClr val="9E8E6E"/>
          </a:solidFill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DD2CAAEA-5F35-E446-BB0C-3745F5545050}"/>
                </a:ext>
              </a:extLst>
            </p:cNvPr>
            <p:cNvSpPr/>
            <p:nvPr/>
          </p:nvSpPr>
          <p:spPr>
            <a:xfrm>
              <a:off x="3835203" y="2536356"/>
              <a:ext cx="2012938" cy="1714886"/>
            </a:xfrm>
            <a:prstGeom prst="triangle">
              <a:avLst>
                <a:gd name="adj" fmla="val 4448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CA7CA02A-9656-3A4C-9DB4-9979B1DF4C42}"/>
                </a:ext>
              </a:extLst>
            </p:cNvPr>
            <p:cNvSpPr/>
            <p:nvPr/>
          </p:nvSpPr>
          <p:spPr>
            <a:xfrm>
              <a:off x="4195406" y="2313399"/>
              <a:ext cx="2826852" cy="16674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6B2D6CD2-16F1-644C-A53F-D788B927360C}"/>
                </a:ext>
              </a:extLst>
            </p:cNvPr>
            <p:cNvSpPr/>
            <p:nvPr/>
          </p:nvSpPr>
          <p:spPr>
            <a:xfrm>
              <a:off x="4917180" y="2744416"/>
              <a:ext cx="3179266" cy="150682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ED3587E-52A9-2A47-A42E-6870317246C1}"/>
                </a:ext>
              </a:extLst>
            </p:cNvPr>
            <p:cNvSpPr/>
            <p:nvPr/>
          </p:nvSpPr>
          <p:spPr>
            <a:xfrm>
              <a:off x="6257185" y="3154614"/>
              <a:ext cx="2100841" cy="1096627"/>
            </a:xfrm>
            <a:prstGeom prst="triangle">
              <a:avLst>
                <a:gd name="adj" fmla="val 468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B4A82006-3369-D049-86AC-6B4C835B9A7B}"/>
                </a:ext>
              </a:extLst>
            </p:cNvPr>
            <p:cNvSpPr/>
            <p:nvPr/>
          </p:nvSpPr>
          <p:spPr>
            <a:xfrm>
              <a:off x="3162271" y="3076064"/>
              <a:ext cx="2012937" cy="1175177"/>
            </a:xfrm>
            <a:prstGeom prst="triangle">
              <a:avLst>
                <a:gd name="adj" fmla="val 40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4FC5415-34A8-A749-9F3A-2EEE749187AE}"/>
              </a:ext>
            </a:extLst>
          </p:cNvPr>
          <p:cNvSpPr/>
          <p:nvPr/>
        </p:nvSpPr>
        <p:spPr>
          <a:xfrm>
            <a:off x="3195376" y="3356977"/>
            <a:ext cx="5808559" cy="3511816"/>
          </a:xfrm>
          <a:prstGeom prst="rect">
            <a:avLst/>
          </a:prstGeom>
          <a:solidFill>
            <a:srgbClr val="9E8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uisse Int'l Light" panose="020B0304000000000000" pitchFamily="34" charset="-78"/>
            </a:endParaRPr>
          </a:p>
        </p:txBody>
      </p:sp>
      <p:pic>
        <p:nvPicPr>
          <p:cNvPr id="34" name="Picture 33" descr="A picture containing sitting, street, large, train&#10;&#10;Description automatically generated">
            <a:extLst>
              <a:ext uri="{FF2B5EF4-FFF2-40B4-BE49-F238E27FC236}">
                <a16:creationId xmlns:a16="http://schemas.microsoft.com/office/drawing/2014/main" id="{2293A493-C85E-AF4A-B6F6-DCF18B77F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05" t="10885" b="4783"/>
          <a:stretch/>
        </p:blipFill>
        <p:spPr>
          <a:xfrm>
            <a:off x="7319972" y="2994131"/>
            <a:ext cx="3055613" cy="1970676"/>
          </a:xfrm>
          <a:prstGeom prst="rect">
            <a:avLst/>
          </a:prstGeom>
        </p:spPr>
      </p:pic>
      <p:pic>
        <p:nvPicPr>
          <p:cNvPr id="42" name="Picture 41" descr="A picture containing sitting, street, large, train&#10;&#10;Description automatically generated">
            <a:extLst>
              <a:ext uri="{FF2B5EF4-FFF2-40B4-BE49-F238E27FC236}">
                <a16:creationId xmlns:a16="http://schemas.microsoft.com/office/drawing/2014/main" id="{48C2FE8C-0D57-F048-A59A-53D99680CE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05" t="10885" b="4783"/>
          <a:stretch/>
        </p:blipFill>
        <p:spPr>
          <a:xfrm flipH="1">
            <a:off x="1765737" y="4962103"/>
            <a:ext cx="2956399" cy="19066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3F0EF29-FA3A-5740-B38E-BA6DC414463A}"/>
              </a:ext>
            </a:extLst>
          </p:cNvPr>
          <p:cNvSpPr txBox="1">
            <a:spLocks/>
          </p:cNvSpPr>
          <p:nvPr/>
        </p:nvSpPr>
        <p:spPr>
          <a:xfrm>
            <a:off x="3195376" y="270609"/>
            <a:ext cx="5801247" cy="15135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uisse Int'l Medium" panose="020B0604000000000000" pitchFamily="34" charset="-78"/>
              </a:rPr>
              <a:t>H</a:t>
            </a:r>
            <a:r>
              <a:rPr lang="en-US" baseline="-25000" dirty="0">
                <a:latin typeface="Suisse Int'l Medium" panose="020B0604000000000000" pitchFamily="34" charset="-78"/>
              </a:rPr>
              <a:t>0</a:t>
            </a:r>
            <a:r>
              <a:rPr lang="en-US" dirty="0">
                <a:latin typeface="Suisse Int'l Medium" panose="020B0604000000000000" pitchFamily="34" charset="-78"/>
              </a:rPr>
              <a:t> as a cosmological end-to-end test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B3CC64-DAC1-D02D-3D91-C764B19CC8E4}"/>
              </a:ext>
            </a:extLst>
          </p:cNvPr>
          <p:cNvGrpSpPr/>
          <p:nvPr/>
        </p:nvGrpSpPr>
        <p:grpSpPr>
          <a:xfrm>
            <a:off x="3765328" y="3264164"/>
            <a:ext cx="5127993" cy="3380961"/>
            <a:chOff x="3765328" y="3264164"/>
            <a:chExt cx="5127993" cy="33809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E27993-7AAC-4F6A-5008-E314605F560B}"/>
                </a:ext>
              </a:extLst>
            </p:cNvPr>
            <p:cNvGrpSpPr/>
            <p:nvPr/>
          </p:nvGrpSpPr>
          <p:grpSpPr>
            <a:xfrm>
              <a:off x="3776536" y="3290870"/>
              <a:ext cx="5116785" cy="3282249"/>
              <a:chOff x="3776536" y="3290870"/>
              <a:chExt cx="5116785" cy="328224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C592C3-A90B-0242-86A5-81988BA56DAE}"/>
                  </a:ext>
                </a:extLst>
              </p:cNvPr>
              <p:cNvGrpSpPr/>
              <p:nvPr/>
            </p:nvGrpSpPr>
            <p:grpSpPr>
              <a:xfrm>
                <a:off x="4655731" y="3290870"/>
                <a:ext cx="2794548" cy="3282249"/>
                <a:chOff x="4655731" y="3290870"/>
                <a:chExt cx="2794548" cy="32822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B34BC76-2E65-AC40-94A6-9007553A4A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55731" y="3290870"/>
                      <a:ext cx="2794548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𝟕𝟑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𝟎𝟒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𝟎𝟒</m:t>
                            </m:r>
                          </m:oMath>
                        </m:oMathPara>
                      </a14:m>
                      <a:endParaRPr lang="en-US" sz="32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Suisse Int'l Light" panose="020B0304000000000000" pitchFamily="34" charset="-78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B34BC76-2E65-AC40-94A6-9007553A4A3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55731" y="3290870"/>
                      <a:ext cx="2794548" cy="58477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357" b="-63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C42DF1F4-895B-0B49-AA00-1CC66D112A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395" y="5988344"/>
                      <a:ext cx="2299219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𝟔𝟕</m:t>
                            </m:r>
                            <m:r>
                              <a:rPr lang="en-US" sz="3200" b="1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oMath>
                        </m:oMathPara>
                      </a14:m>
                      <a:endParaRPr lang="en-US" sz="32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Suisse Int'l Light" panose="020B0304000000000000" pitchFamily="34" charset="-78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C42DF1F4-895B-0B49-AA00-1CC66D112A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03395" y="5988344"/>
                      <a:ext cx="2299219" cy="5847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639" b="-63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Up Arrow 44">
                  <a:extLst>
                    <a:ext uri="{FF2B5EF4-FFF2-40B4-BE49-F238E27FC236}">
                      <a16:creationId xmlns:a16="http://schemas.microsoft.com/office/drawing/2014/main" id="{4CE45936-42FF-C94D-A7DC-6240DB999E15}"/>
                    </a:ext>
                  </a:extLst>
                </p:cNvPr>
                <p:cNvSpPr/>
                <p:nvPr/>
              </p:nvSpPr>
              <p:spPr>
                <a:xfrm>
                  <a:off x="5881956" y="3979469"/>
                  <a:ext cx="499649" cy="584775"/>
                </a:xfrm>
                <a:prstGeom prst="up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uisse Int'l Light" panose="020B0304000000000000" pitchFamily="34" charset="-78"/>
                  </a:endParaRPr>
                </a:p>
              </p:txBody>
            </p:sp>
            <p:sp>
              <p:nvSpPr>
                <p:cNvPr id="47" name="Down Arrow 46">
                  <a:extLst>
                    <a:ext uri="{FF2B5EF4-FFF2-40B4-BE49-F238E27FC236}">
                      <a16:creationId xmlns:a16="http://schemas.microsoft.com/office/drawing/2014/main" id="{0B37C54F-7813-9140-87E8-075EA5100791}"/>
                    </a:ext>
                  </a:extLst>
                </p:cNvPr>
                <p:cNvSpPr/>
                <p:nvPr/>
              </p:nvSpPr>
              <p:spPr>
                <a:xfrm>
                  <a:off x="5881955" y="5350157"/>
                  <a:ext cx="499650" cy="584775"/>
                </a:xfrm>
                <a:prstGeom prst="down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uisse Int'l Light" panose="020B0304000000000000" pitchFamily="34" charset="-78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F1CE9DC-70BF-1F41-A1A6-887E4E2C99A7}"/>
                      </a:ext>
                    </a:extLst>
                  </p:cNvPr>
                  <p:cNvSpPr txBox="1"/>
                  <p:nvPr/>
                </p:nvSpPr>
                <p:spPr>
                  <a:xfrm>
                    <a:off x="3776536" y="4686355"/>
                    <a:ext cx="511678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4000" b="1" dirty="0">
                        <a:solidFill>
                          <a:schemeClr val="bg1"/>
                        </a:solidFill>
                      </a:rPr>
                      <a:t>8.0% / 0.167 mag / 5.0</a:t>
                    </a:r>
                    <a14:m>
                      <m:oMath xmlns:m="http://schemas.openxmlformats.org/officeDocument/2006/math">
                        <m:r>
                          <a:rPr lang="en-US" sz="4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a14:m>
                    <a:endParaRPr lang="en-US" sz="4000" dirty="0">
                      <a:solidFill>
                        <a:schemeClr val="bg1"/>
                      </a:solidFill>
                      <a:latin typeface="Suisse Int'l Light" panose="020B0304000000000000" pitchFamily="34" charset="-78"/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F1CE9DC-70BF-1F41-A1A6-887E4E2C99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6536" y="4686355"/>
                    <a:ext cx="5116785" cy="6155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941" t="-26531" r="-1485" b="-489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534F23C-F882-E143-8A54-ABEE533FDE02}"/>
                    </a:ext>
                  </a:extLst>
                </p:cNvPr>
                <p:cNvSpPr/>
                <p:nvPr/>
              </p:nvSpPr>
              <p:spPr>
                <a:xfrm>
                  <a:off x="3765328" y="3264164"/>
                  <a:ext cx="121821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32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Suisse Int'l Light" panose="020B0304000000000000" pitchFamily="34" charset="-78"/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534F23C-F882-E143-8A54-ABEE533FD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328" y="3264164"/>
                  <a:ext cx="1218219" cy="584775"/>
                </a:xfrm>
                <a:prstGeom prst="rect">
                  <a:avLst/>
                </a:prstGeom>
                <a:blipFill>
                  <a:blip r:embed="rId9"/>
                  <a:stretch>
                    <a:fillRect l="-3093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4648083B-D958-9B4B-8F9B-948EE8B75008}"/>
                    </a:ext>
                  </a:extLst>
                </p:cNvPr>
                <p:cNvSpPr/>
                <p:nvPr/>
              </p:nvSpPr>
              <p:spPr>
                <a:xfrm>
                  <a:off x="7061802" y="5916336"/>
                  <a:ext cx="877163" cy="728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1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𝐤𝐦</m:t>
                            </m:r>
                            <m:r>
                              <a:rPr lang="en-US" sz="2000" b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000" b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num>
                          <m:den>
                            <m:r>
                              <a:rPr lang="en-US" sz="2000" b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𝐌𝐩𝐜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latin typeface="Suisse Int'l Light" panose="020B0304000000000000" pitchFamily="34" charset="-78"/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4648083B-D958-9B4B-8F9B-948EE8B750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802" y="5916336"/>
                  <a:ext cx="877163" cy="728789"/>
                </a:xfrm>
                <a:prstGeom prst="rect">
                  <a:avLst/>
                </a:prstGeom>
                <a:blipFill>
                  <a:blip r:embed="rId10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754A4D-0BCE-B149-91F0-64AA0C383244}"/>
              </a:ext>
            </a:extLst>
          </p:cNvPr>
          <p:cNvSpPr txBox="1"/>
          <p:nvPr/>
        </p:nvSpPr>
        <p:spPr>
          <a:xfrm rot="1966078">
            <a:off x="4225507" y="4594422"/>
            <a:ext cx="395915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New Physics???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A5515-2083-5F47-B36D-764F3949AFC0}"/>
              </a:ext>
            </a:extLst>
          </p:cNvPr>
          <p:cNvSpPr/>
          <p:nvPr/>
        </p:nvSpPr>
        <p:spPr>
          <a:xfrm>
            <a:off x="10120090" y="6323150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uisse Int'l Light" panose="020B0304000000000000" pitchFamily="34" charset="-78"/>
              </a:rPr>
              <a:t>Riess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uisse Int'l Light" panose="020B0304000000000000" pitchFamily="34" charset="-78"/>
              </a:rPr>
              <a:t> et al. (2022)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CD6A2F-C3F1-0849-B4A4-734B95FDE64F}"/>
              </a:ext>
            </a:extLst>
          </p:cNvPr>
          <p:cNvSpPr/>
          <p:nvPr/>
        </p:nvSpPr>
        <p:spPr>
          <a:xfrm>
            <a:off x="88675" y="6354247"/>
            <a:ext cx="176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uisse Int'l Light" panose="020B0304000000000000" pitchFamily="34" charset="-78"/>
              </a:rPr>
              <a:t>Planck VI (2018)</a:t>
            </a:r>
          </a:p>
        </p:txBody>
      </p:sp>
    </p:spTree>
    <p:extLst>
      <p:ext uri="{BB962C8B-B14F-4D97-AF65-F5344CB8AC3E}">
        <p14:creationId xmlns:p14="http://schemas.microsoft.com/office/powerpoint/2010/main" val="328454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160D-E78F-638F-2C0F-9B60DFCE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18551-5CD6-5BF0-479D-9D36C157C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Louise’s talk?</a:t>
            </a:r>
          </a:p>
        </p:txBody>
      </p:sp>
    </p:spTree>
    <p:extLst>
      <p:ext uri="{BB962C8B-B14F-4D97-AF65-F5344CB8AC3E}">
        <p14:creationId xmlns:p14="http://schemas.microsoft.com/office/powerpoint/2010/main" val="2961136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B95C-7459-EA44-C27E-E1B276BF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0EA03-C4BA-6ED9-B60E-DD1F17154E78}"/>
              </a:ext>
            </a:extLst>
          </p:cNvPr>
          <p:cNvGrpSpPr/>
          <p:nvPr/>
        </p:nvGrpSpPr>
        <p:grpSpPr>
          <a:xfrm>
            <a:off x="6183964" y="3301426"/>
            <a:ext cx="5382768" cy="3442597"/>
            <a:chOff x="6776832" y="172908"/>
            <a:chExt cx="5382768" cy="34425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1D9FA5-0355-AE01-899B-6ACAA5DB69A4}"/>
                </a:ext>
              </a:extLst>
            </p:cNvPr>
            <p:cNvGrpSpPr/>
            <p:nvPr/>
          </p:nvGrpSpPr>
          <p:grpSpPr>
            <a:xfrm>
              <a:off x="6776832" y="172908"/>
              <a:ext cx="4498445" cy="3442597"/>
              <a:chOff x="6147423" y="771225"/>
              <a:chExt cx="4926945" cy="377052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125097D-5446-58ED-D63E-122011B0B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7423" y="771225"/>
                <a:ext cx="4926945" cy="3770522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66A0E3-4EB8-DD8C-7C31-0A7EF2C15220}"/>
                  </a:ext>
                </a:extLst>
              </p:cNvPr>
              <p:cNvSpPr txBox="1"/>
              <p:nvPr/>
            </p:nvSpPr>
            <p:spPr>
              <a:xfrm>
                <a:off x="9547201" y="3759775"/>
                <a:ext cx="1351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Riess+2022a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8D5D70-EBE0-874D-4F92-054EABCE422C}"/>
                </a:ext>
              </a:extLst>
            </p:cNvPr>
            <p:cNvCxnSpPr/>
            <p:nvPr/>
          </p:nvCxnSpPr>
          <p:spPr>
            <a:xfrm flipH="1">
              <a:off x="6904428" y="2438401"/>
              <a:ext cx="52551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D6187D-7D1D-989C-AE29-E41D8DADF95A}"/>
                </a:ext>
              </a:extLst>
            </p:cNvPr>
            <p:cNvSpPr txBox="1"/>
            <p:nvPr/>
          </p:nvSpPr>
          <p:spPr>
            <a:xfrm>
              <a:off x="11275277" y="2147777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MW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DE4DE2-DC8F-5FC1-FFDE-1827A9BB2EB2}"/>
              </a:ext>
            </a:extLst>
          </p:cNvPr>
          <p:cNvGrpSpPr/>
          <p:nvPr/>
        </p:nvGrpSpPr>
        <p:grpSpPr>
          <a:xfrm>
            <a:off x="543525" y="1549100"/>
            <a:ext cx="4900521" cy="5308899"/>
            <a:chOff x="543525" y="1549100"/>
            <a:chExt cx="4900521" cy="5308899"/>
          </a:xfrm>
        </p:grpSpPr>
        <p:pic>
          <p:nvPicPr>
            <p:cNvPr id="20" name="Content Placeholder 4">
              <a:extLst>
                <a:ext uri="{FF2B5EF4-FFF2-40B4-BE49-F238E27FC236}">
                  <a16:creationId xmlns:a16="http://schemas.microsoft.com/office/drawing/2014/main" id="{29FC7C8C-4FF3-62FB-BC5F-AC7B208A5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25" y="1549100"/>
              <a:ext cx="4900521" cy="53088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97F94A-9A8F-C0A4-97D0-B279131A08F7}"/>
                </a:ext>
              </a:extLst>
            </p:cNvPr>
            <p:cNvSpPr txBox="1"/>
            <p:nvPr/>
          </p:nvSpPr>
          <p:spPr>
            <a:xfrm>
              <a:off x="3949567" y="5259142"/>
              <a:ext cx="1426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Credit: L. </a:t>
              </a:r>
              <a:r>
                <a:rPr lang="en-US" sz="1400" dirty="0" err="1"/>
                <a:t>Breuval</a:t>
              </a:r>
              <a:endParaRPr lang="en-US" sz="14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B20E710-4DF3-BE30-5FD7-DCD9F53B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2661"/>
            <a:ext cx="4194201" cy="31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47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dark, monitor, table&#10;&#10;Description automatically generated">
            <a:extLst>
              <a:ext uri="{FF2B5EF4-FFF2-40B4-BE49-F238E27FC236}">
                <a16:creationId xmlns:a16="http://schemas.microsoft.com/office/drawing/2014/main" id="{312D4FD8-840C-9A40-BB1D-015EC89F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71A5F-CC9C-6549-985F-B177F207C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66092"/>
            <a:ext cx="4116452" cy="4116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A5E018-6D30-1E48-88DB-EA4FBA23DFCE}"/>
                  </a:ext>
                </a:extLst>
              </p:cNvPr>
              <p:cNvSpPr txBox="1"/>
              <p:nvPr/>
            </p:nvSpPr>
            <p:spPr>
              <a:xfrm>
                <a:off x="8582068" y="5816917"/>
                <a:ext cx="29308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FFFF00"/>
                  </a:solidFill>
                  <a:latin typeface="Suisse Int'l Light" panose="020B0304000000000000" pitchFamily="34" charset="-78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A5E018-6D30-1E48-88DB-EA4FBA23D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68" y="5816917"/>
                <a:ext cx="2930867" cy="492443"/>
              </a:xfrm>
              <a:prstGeom prst="rect">
                <a:avLst/>
              </a:prstGeom>
              <a:blipFill>
                <a:blip r:embed="rId5"/>
                <a:stretch>
                  <a:fillRect l="-2586" r="-2155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0F9DA3E5-C7E3-AE4B-A66D-56758D606EB0}"/>
              </a:ext>
            </a:extLst>
          </p:cNvPr>
          <p:cNvGrpSpPr/>
          <p:nvPr/>
        </p:nvGrpSpPr>
        <p:grpSpPr>
          <a:xfrm rot="20076425">
            <a:off x="7553716" y="1543838"/>
            <a:ext cx="2501285" cy="952868"/>
            <a:chOff x="8358369" y="3839034"/>
            <a:chExt cx="2501285" cy="95286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174F941-4DC7-924E-B72A-B8D56C63F2E3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1523575" flipV="1">
              <a:off x="8358369" y="3839034"/>
              <a:ext cx="2041492" cy="95286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7D7D30-3709-0041-9446-FFC37B690AE3}"/>
                    </a:ext>
                  </a:extLst>
                </p:cNvPr>
                <p:cNvSpPr txBox="1"/>
                <p:nvPr/>
              </p:nvSpPr>
              <p:spPr>
                <a:xfrm>
                  <a:off x="10151447" y="4322783"/>
                  <a:ext cx="708207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obs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FF00"/>
                    </a:solidFill>
                    <a:latin typeface="Suisse Int'l Light" panose="020B0304000000000000" pitchFamily="34" charset="-78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7D7D30-3709-0041-9446-FFC37B690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1447" y="4322783"/>
                  <a:ext cx="708207" cy="430887"/>
                </a:xfrm>
                <a:prstGeom prst="rect">
                  <a:avLst/>
                </a:prstGeom>
                <a:blipFill>
                  <a:blip r:embed="rId6"/>
                  <a:stretch>
                    <a:fillRect r="-606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AD88E-B65F-434C-9595-BDA93D16EC71}"/>
                  </a:ext>
                </a:extLst>
              </p:cNvPr>
              <p:cNvSpPr txBox="1"/>
              <p:nvPr/>
            </p:nvSpPr>
            <p:spPr>
              <a:xfrm>
                <a:off x="1191061" y="6033753"/>
                <a:ext cx="13710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z="2800" dirty="0">
                  <a:solidFill>
                    <a:srgbClr val="FFFF00"/>
                  </a:solidFill>
                  <a:latin typeface="Suisse Int'l Light" panose="020B0304000000000000" pitchFamily="34" charset="-7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AD88E-B65F-434C-9595-BDA93D16E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61" y="6033753"/>
                <a:ext cx="1371016" cy="430887"/>
              </a:xfrm>
              <a:prstGeom prst="rect">
                <a:avLst/>
              </a:prstGeom>
              <a:blipFill>
                <a:blip r:embed="rId7"/>
                <a:stretch>
                  <a:fillRect l="-2752" r="-550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0DC18B6-5292-F045-B8C2-40F41F3CA01B}"/>
              </a:ext>
            </a:extLst>
          </p:cNvPr>
          <p:cNvGrpSpPr/>
          <p:nvPr/>
        </p:nvGrpSpPr>
        <p:grpSpPr>
          <a:xfrm>
            <a:off x="10198143" y="1666092"/>
            <a:ext cx="1642108" cy="1417320"/>
            <a:chOff x="6414136" y="2183130"/>
            <a:chExt cx="1642108" cy="14173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67CDB-2917-274A-A9C3-BC462157129D}"/>
                </a:ext>
              </a:extLst>
            </p:cNvPr>
            <p:cNvSpPr/>
            <p:nvPr/>
          </p:nvSpPr>
          <p:spPr>
            <a:xfrm>
              <a:off x="6526530" y="2183130"/>
              <a:ext cx="1417320" cy="14173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3349AC-A6D0-AD4F-8056-CE8F2D3D57A7}"/>
                </a:ext>
              </a:extLst>
            </p:cNvPr>
            <p:cNvSpPr txBox="1"/>
            <p:nvPr/>
          </p:nvSpPr>
          <p:spPr>
            <a:xfrm flipH="1">
              <a:off x="6989444" y="2183130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AFC683-AF95-5D41-A7C7-C6BD2C997724}"/>
                </a:ext>
              </a:extLst>
            </p:cNvPr>
            <p:cNvSpPr txBox="1"/>
            <p:nvPr/>
          </p:nvSpPr>
          <p:spPr>
            <a:xfrm flipH="1">
              <a:off x="6989443" y="3231118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267B32-F75C-5647-A630-A2E9D0A76D90}"/>
                </a:ext>
              </a:extLst>
            </p:cNvPr>
            <p:cNvSpPr txBox="1"/>
            <p:nvPr/>
          </p:nvSpPr>
          <p:spPr>
            <a:xfrm flipH="1">
              <a:off x="7564753" y="2707124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AAD757-DA81-4B48-8F98-9EC7FE106D0A}"/>
                </a:ext>
              </a:extLst>
            </p:cNvPr>
            <p:cNvSpPr txBox="1"/>
            <p:nvPr/>
          </p:nvSpPr>
          <p:spPr>
            <a:xfrm flipH="1">
              <a:off x="6414136" y="2707124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9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F7AAFA-C35E-2B45-9EBC-E6A9508B9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5188" y="2560320"/>
              <a:ext cx="57152" cy="33147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939EE0-1296-4149-BA9B-8B367485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5188" y="2621161"/>
              <a:ext cx="379097" cy="28563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6393A2-62E5-1841-857D-7EE1841EA588}"/>
              </a:ext>
            </a:extLst>
          </p:cNvPr>
          <p:cNvGrpSpPr/>
          <p:nvPr/>
        </p:nvGrpSpPr>
        <p:grpSpPr>
          <a:xfrm>
            <a:off x="7806529" y="3199113"/>
            <a:ext cx="1642108" cy="1417320"/>
            <a:chOff x="6414136" y="2183130"/>
            <a:chExt cx="1642108" cy="141732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66854C-31DF-634D-BF7C-0C448D0DF3A6}"/>
                </a:ext>
              </a:extLst>
            </p:cNvPr>
            <p:cNvSpPr/>
            <p:nvPr/>
          </p:nvSpPr>
          <p:spPr>
            <a:xfrm>
              <a:off x="6526530" y="2183130"/>
              <a:ext cx="1417320" cy="14173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D2E45D-E7C9-0440-8975-A8FFDFB317BB}"/>
                </a:ext>
              </a:extLst>
            </p:cNvPr>
            <p:cNvSpPr txBox="1"/>
            <p:nvPr/>
          </p:nvSpPr>
          <p:spPr>
            <a:xfrm flipH="1">
              <a:off x="6989444" y="2183130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12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83926-9F4C-AC47-AB41-178929464095}"/>
                </a:ext>
              </a:extLst>
            </p:cNvPr>
            <p:cNvSpPr txBox="1"/>
            <p:nvPr/>
          </p:nvSpPr>
          <p:spPr>
            <a:xfrm flipH="1">
              <a:off x="6989443" y="3231118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747B09-9486-A74C-AF0F-87E65DA23EAB}"/>
                </a:ext>
              </a:extLst>
            </p:cNvPr>
            <p:cNvSpPr txBox="1"/>
            <p:nvPr/>
          </p:nvSpPr>
          <p:spPr>
            <a:xfrm flipH="1">
              <a:off x="7564753" y="2707124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B32130-7EB2-E945-A768-8AE2B588C491}"/>
                </a:ext>
              </a:extLst>
            </p:cNvPr>
            <p:cNvSpPr txBox="1"/>
            <p:nvPr/>
          </p:nvSpPr>
          <p:spPr>
            <a:xfrm flipH="1">
              <a:off x="6414136" y="2707124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9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A7939C1-0045-604D-B629-E49F9404CD78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V="1">
              <a:off x="7235188" y="2891790"/>
              <a:ext cx="329565" cy="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885EEB-8007-1549-ABD9-1DE801040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6" y="2906793"/>
              <a:ext cx="462912" cy="3243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2907B5-DE71-CC48-B798-901741AF639C}"/>
              </a:ext>
            </a:extLst>
          </p:cNvPr>
          <p:cNvGrpSpPr/>
          <p:nvPr/>
        </p:nvGrpSpPr>
        <p:grpSpPr>
          <a:xfrm>
            <a:off x="5268557" y="4616433"/>
            <a:ext cx="1642108" cy="1417320"/>
            <a:chOff x="6414136" y="2183130"/>
            <a:chExt cx="1642108" cy="14173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7BC750-EECA-EC41-A6E7-36EE9A721947}"/>
                </a:ext>
              </a:extLst>
            </p:cNvPr>
            <p:cNvSpPr/>
            <p:nvPr/>
          </p:nvSpPr>
          <p:spPr>
            <a:xfrm>
              <a:off x="6526530" y="2183130"/>
              <a:ext cx="1417320" cy="14173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isse Int'l Light" panose="020B0304000000000000" pitchFamily="34" charset="-7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0DB89E-1672-594F-A19D-ACB55ABBA655}"/>
                </a:ext>
              </a:extLst>
            </p:cNvPr>
            <p:cNvSpPr txBox="1"/>
            <p:nvPr/>
          </p:nvSpPr>
          <p:spPr>
            <a:xfrm flipH="1">
              <a:off x="6989444" y="2183130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12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0ECA36-B89F-BF45-805D-03E690AA7364}"/>
                </a:ext>
              </a:extLst>
            </p:cNvPr>
            <p:cNvSpPr txBox="1"/>
            <p:nvPr/>
          </p:nvSpPr>
          <p:spPr>
            <a:xfrm flipH="1">
              <a:off x="6989443" y="3231118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CEC9B9-0703-444F-BC60-987E49C406A3}"/>
                </a:ext>
              </a:extLst>
            </p:cNvPr>
            <p:cNvSpPr txBox="1"/>
            <p:nvPr/>
          </p:nvSpPr>
          <p:spPr>
            <a:xfrm flipH="1">
              <a:off x="7564753" y="2707124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6379DE-947D-1D40-896F-CEED828DB900}"/>
                </a:ext>
              </a:extLst>
            </p:cNvPr>
            <p:cNvSpPr txBox="1"/>
            <p:nvPr/>
          </p:nvSpPr>
          <p:spPr>
            <a:xfrm flipH="1">
              <a:off x="6414136" y="2707124"/>
              <a:ext cx="4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9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A5FAB4B-2B6A-DD4B-84D4-3C19769C34D2}"/>
                </a:ext>
              </a:extLst>
            </p:cNvPr>
            <p:cNvCxnSpPr>
              <a:cxnSpLocks/>
            </p:cNvCxnSpPr>
            <p:nvPr/>
          </p:nvCxnSpPr>
          <p:spPr>
            <a:xfrm>
              <a:off x="7235188" y="2891790"/>
              <a:ext cx="108188" cy="3681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354290-975C-0D4F-9DC4-C213672ED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0859" y="2579310"/>
              <a:ext cx="354329" cy="32748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A67F9B-E1ED-B04F-9916-28F858EF9997}"/>
              </a:ext>
            </a:extLst>
          </p:cNvPr>
          <p:cNvGrpSpPr/>
          <p:nvPr/>
        </p:nvGrpSpPr>
        <p:grpSpPr>
          <a:xfrm>
            <a:off x="838200" y="394906"/>
            <a:ext cx="4344459" cy="1092607"/>
            <a:chOff x="838200" y="394906"/>
            <a:chExt cx="4344459" cy="10926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794541-83C0-F54B-9259-25419B2DB059}"/>
                </a:ext>
              </a:extLst>
            </p:cNvPr>
            <p:cNvSpPr txBox="1"/>
            <p:nvPr/>
          </p:nvSpPr>
          <p:spPr>
            <a:xfrm>
              <a:off x="2413691" y="1148959"/>
              <a:ext cx="2722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Suisse Int'l Light" panose="020B0304000000000000" pitchFamily="34" charset="-78"/>
                </a:rPr>
                <a:t>RIA, A&amp;A 631, A165 (2019)</a:t>
              </a:r>
              <a:endParaRPr lang="en-US" sz="1600" dirty="0">
                <a:solidFill>
                  <a:schemeClr val="bg1"/>
                </a:solidFill>
                <a:highlight>
                  <a:srgbClr val="FFFF00"/>
                </a:highlight>
                <a:latin typeface="Suisse Int'l Light" panose="020B0304000000000000" pitchFamily="34" charset="-78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F98FD5-CBF7-1F4C-B4E7-EA634C383121}"/>
                </a:ext>
              </a:extLst>
            </p:cNvPr>
            <p:cNvSpPr/>
            <p:nvPr/>
          </p:nvSpPr>
          <p:spPr>
            <a:xfrm>
              <a:off x="838200" y="394906"/>
              <a:ext cx="4344459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Suisse Int'l Medium" panose="020B0604000000000000" pitchFamily="34" charset="-78"/>
                </a:rPr>
                <a:t>Time dilation</a:t>
              </a:r>
              <a:endParaRPr lang="en-US" sz="5400" dirty="0">
                <a:latin typeface="Suisse Int'l Medium" panose="020B0604000000000000" pitchFamily="34" charset="-78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2C1DAD-C434-EC48-A965-E59B7DB67319}"/>
              </a:ext>
            </a:extLst>
          </p:cNvPr>
          <p:cNvSpPr txBox="1"/>
          <p:nvPr/>
        </p:nvSpPr>
        <p:spPr>
          <a:xfrm>
            <a:off x="8750461" y="196545"/>
            <a:ext cx="324340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FF00"/>
                </a:solidFill>
                <a:latin typeface="Suisse Int'l Light" panose="020B0304000000000000" pitchFamily="34" charset="-78"/>
              </a:rPr>
              <a:t>Correction included in 2022 SH0ES result</a:t>
            </a:r>
          </a:p>
        </p:txBody>
      </p:sp>
    </p:spTree>
    <p:extLst>
      <p:ext uri="{BB962C8B-B14F-4D97-AF65-F5344CB8AC3E}">
        <p14:creationId xmlns:p14="http://schemas.microsoft.com/office/powerpoint/2010/main" val="378120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743BD-CCEE-4255-7483-4560D378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30243"/>
            <a:ext cx="5425731" cy="3156176"/>
          </a:xfrm>
        </p:spPr>
        <p:txBody>
          <a:bodyPr>
            <a:normAutofit/>
          </a:bodyPr>
          <a:lstStyle/>
          <a:p>
            <a:r>
              <a:rPr lang="en-US" sz="5400" dirty="0"/>
              <a:t>New insights on TRGB calibration and standardization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BA796-307B-CA6B-1081-4B41458D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94" y="1454269"/>
            <a:ext cx="5008156" cy="44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ABD7-5CEB-0FE8-EA07-B76A22C4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TRGB calibration of the distance ladder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83A9F4-600E-F764-22E5-7F1B3ABE43DD}"/>
              </a:ext>
            </a:extLst>
          </p:cNvPr>
          <p:cNvGrpSpPr/>
          <p:nvPr/>
        </p:nvGrpSpPr>
        <p:grpSpPr>
          <a:xfrm>
            <a:off x="238834" y="1629293"/>
            <a:ext cx="3916852" cy="4942357"/>
            <a:chOff x="238834" y="1629293"/>
            <a:chExt cx="3916852" cy="4942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E4F522-C1F4-268D-52EF-8E7D70EF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834" y="2220312"/>
              <a:ext cx="3916852" cy="43513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CC2EF8E-2209-C059-9F7E-53B4F1D64AD6}"/>
                    </a:ext>
                  </a:extLst>
                </p:cNvPr>
                <p:cNvSpPr txBox="1"/>
                <p:nvPr/>
              </p:nvSpPr>
              <p:spPr>
                <a:xfrm>
                  <a:off x="631350" y="1629293"/>
                  <a:ext cx="31318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Absolute calibration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TRGB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CC2EF8E-2209-C059-9F7E-53B4F1D64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350" y="1629293"/>
                  <a:ext cx="313181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61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64E40-59D5-BBF9-7D84-A8860F3EA733}"/>
              </a:ext>
            </a:extLst>
          </p:cNvPr>
          <p:cNvGrpSpPr/>
          <p:nvPr/>
        </p:nvGrpSpPr>
        <p:grpSpPr>
          <a:xfrm>
            <a:off x="4482791" y="1624996"/>
            <a:ext cx="3584178" cy="5158134"/>
            <a:chOff x="4482791" y="1624996"/>
            <a:chExt cx="3584178" cy="515813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6A7833-FB22-CEB9-99BA-28FE9752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2791" y="4822683"/>
              <a:ext cx="3527612" cy="19604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A4A15C-FC0E-1508-62CF-CA6AF64A3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380" t="4293" r="1380" b="12851"/>
            <a:stretch/>
          </p:blipFill>
          <p:spPr>
            <a:xfrm>
              <a:off x="4810412" y="2319453"/>
              <a:ext cx="3087241" cy="25032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B1B329-B6E9-7230-9411-2B6C29493445}"/>
                    </a:ext>
                  </a:extLst>
                </p:cNvPr>
                <p:cNvSpPr txBox="1"/>
                <p:nvPr/>
              </p:nvSpPr>
              <p:spPr>
                <a:xfrm>
                  <a:off x="4641095" y="1624996"/>
                  <a:ext cx="34258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Calibrating </a:t>
                  </a:r>
                  <a:r>
                    <a:rPr lang="en-US" dirty="0" err="1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SNIa</a:t>
                  </a:r>
                  <a:r>
                    <a:rPr lang="en-US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 </a:t>
                  </a:r>
                  <a:r>
                    <a:rPr lang="en-US" i="1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M</a:t>
                  </a:r>
                  <a:r>
                    <a:rPr lang="en-US" i="1" baseline="-25000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B</a:t>
                  </a:r>
                  <a:r>
                    <a:rPr lang="en-US" i="1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 </a:t>
                  </a:r>
                  <a:r>
                    <a:rPr lang="en-US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using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uisse Int'l Light" panose="020B0304000000000000" pitchFamily="34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uisse Int'l Light" panose="020B0304000000000000" pitchFamily="34" charset="-78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uisse Int'l Light" panose="020B0304000000000000" pitchFamily="34" charset="-78"/>
                            </a:rPr>
                            <m:t>TRGB</m:t>
                          </m:r>
                        </m:sub>
                      </m:sSub>
                    </m:oMath>
                  </a14:m>
                  <a:endParaRPr lang="en-US" i="1" baseline="-25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B1B329-B6E9-7230-9411-2B6C29493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095" y="1624996"/>
                  <a:ext cx="342587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476" t="-10345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E7725F-D867-E81D-EAA0-4EF8B78AF93B}"/>
              </a:ext>
            </a:extLst>
          </p:cNvPr>
          <p:cNvGrpSpPr/>
          <p:nvPr/>
        </p:nvGrpSpPr>
        <p:grpSpPr>
          <a:xfrm>
            <a:off x="3359049" y="3304501"/>
            <a:ext cx="1984917" cy="2379074"/>
            <a:chOff x="3077737" y="3296897"/>
            <a:chExt cx="1984917" cy="237907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D29423-5142-62A4-3A85-264AE5D888AD}"/>
                </a:ext>
              </a:extLst>
            </p:cNvPr>
            <p:cNvCxnSpPr/>
            <p:nvPr/>
          </p:nvCxnSpPr>
          <p:spPr>
            <a:xfrm>
              <a:off x="3077737" y="3296897"/>
              <a:ext cx="1984917" cy="237907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8A6C12-B346-4DE5-B06F-824AB51B2668}"/>
                    </a:ext>
                  </a:extLst>
                </p:cNvPr>
                <p:cNvSpPr txBox="1"/>
                <p:nvPr/>
              </p:nvSpPr>
              <p:spPr>
                <a:xfrm>
                  <a:off x="4200658" y="4101223"/>
                  <a:ext cx="36984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8A6C12-B346-4DE5-B06F-824AB51B2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658" y="4101223"/>
                  <a:ext cx="369845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25806" r="-2258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06D6088-5E5C-43C5-E17A-B2981D4B5DB8}"/>
              </a:ext>
            </a:extLst>
          </p:cNvPr>
          <p:cNvGrpSpPr/>
          <p:nvPr/>
        </p:nvGrpSpPr>
        <p:grpSpPr>
          <a:xfrm>
            <a:off x="8402046" y="1624996"/>
            <a:ext cx="3232260" cy="5106150"/>
            <a:chOff x="8402046" y="1624996"/>
            <a:chExt cx="3232260" cy="510615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2D8E94-4D97-9685-6657-2EE77ED7257C}"/>
                </a:ext>
              </a:extLst>
            </p:cNvPr>
            <p:cNvGrpSpPr/>
            <p:nvPr/>
          </p:nvGrpSpPr>
          <p:grpSpPr>
            <a:xfrm>
              <a:off x="8402046" y="2047527"/>
              <a:ext cx="3232260" cy="4683619"/>
              <a:chOff x="8402046" y="1690688"/>
              <a:chExt cx="3232260" cy="468361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B28C1B0-ADF9-2BA7-3321-C6961E2AB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02046" y="4021383"/>
                <a:ext cx="3232260" cy="235292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C394083-C911-008C-9C9A-3A19EBC57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72" t="-6612" r="66404" b="56612"/>
              <a:stretch/>
            </p:blipFill>
            <p:spPr>
              <a:xfrm>
                <a:off x="9154661" y="1690688"/>
                <a:ext cx="2163288" cy="215407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E5967DC-C66F-0BCE-8638-B2D6F332C703}"/>
                    </a:ext>
                  </a:extLst>
                </p:cNvPr>
                <p:cNvSpPr txBox="1"/>
                <p:nvPr/>
              </p:nvSpPr>
              <p:spPr>
                <a:xfrm>
                  <a:off x="8887528" y="1624996"/>
                  <a:ext cx="27467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Tracing Hubble flow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uisse Int'l Light" panose="020B0304000000000000" pitchFamily="34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uisse Int'l Light" panose="020B0304000000000000" pitchFamily="34" charset="-78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uisse Int'l Light" panose="020B0304000000000000" pitchFamily="34" charset="-78"/>
                            </a:rPr>
                            <m:t>SNIa</m:t>
                          </m:r>
                        </m:sub>
                      </m:sSub>
                    </m:oMath>
                  </a14:m>
                  <a:endParaRPr lang="en-US" i="1" baseline="-25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E5967DC-C66F-0BCE-8638-B2D6F332C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28" y="1624996"/>
                  <a:ext cx="274677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6" t="-10345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6C82A9-1EB5-4080-84FD-91A126D9370A}"/>
              </a:ext>
            </a:extLst>
          </p:cNvPr>
          <p:cNvSpPr txBox="1"/>
          <p:nvPr/>
        </p:nvSpPr>
        <p:spPr>
          <a:xfrm>
            <a:off x="0" y="654446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Credits: Freedman et al. (2019), Freedman (2021), Hoyt et al. (2019), ESO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F649BC-8BD8-9D46-DD7F-699D118DD3B2}"/>
              </a:ext>
            </a:extLst>
          </p:cNvPr>
          <p:cNvGrpSpPr/>
          <p:nvPr/>
        </p:nvGrpSpPr>
        <p:grpSpPr>
          <a:xfrm>
            <a:off x="4851815" y="4385826"/>
            <a:ext cx="5222644" cy="1485842"/>
            <a:chOff x="4851815" y="4385826"/>
            <a:chExt cx="5222644" cy="14858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B9E60C0-0438-2369-8B93-594494CE0875}"/>
                </a:ext>
              </a:extLst>
            </p:cNvPr>
            <p:cNvSpPr/>
            <p:nvPr/>
          </p:nvSpPr>
          <p:spPr>
            <a:xfrm rot="20231620">
              <a:off x="8802772" y="5448681"/>
              <a:ext cx="1271687" cy="422987"/>
            </a:xfrm>
            <a:prstGeom prst="ellipse">
              <a:avLst/>
            </a:prstGeom>
            <a:solidFill>
              <a:srgbClr val="FF0000">
                <a:alpha val="1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35D2288-2E73-D197-153D-284CA872839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851815" y="4385826"/>
              <a:ext cx="4411455" cy="129774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73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C0B1-E3CF-DE53-D1FD-41599495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Individual</a:t>
            </a:r>
            <a:r>
              <a:rPr lang="en-US" sz="4000" dirty="0"/>
              <a:t> and </a:t>
            </a:r>
            <a:r>
              <a:rPr lang="en-US" sz="4000" i="1" dirty="0"/>
              <a:t>statistical</a:t>
            </a:r>
            <a:r>
              <a:rPr lang="en-US" sz="4000" dirty="0"/>
              <a:t> standard candles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38A90-6D70-6005-B4B6-B958941AC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44" y="1870303"/>
            <a:ext cx="5008156" cy="4494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6CBBD-C428-4CAB-4D05-EFB837CF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9386"/>
            <a:ext cx="4769605" cy="5076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EB829-1385-702B-4D60-71528CE0CBDD}"/>
              </a:ext>
            </a:extLst>
          </p:cNvPr>
          <p:cNvSpPr txBox="1"/>
          <p:nvPr/>
        </p:nvSpPr>
        <p:spPr>
          <a:xfrm>
            <a:off x="7658100" y="1685637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Tip of the Red Giant Branch</a:t>
            </a:r>
          </a:p>
        </p:txBody>
      </p:sp>
    </p:spTree>
    <p:extLst>
      <p:ext uri="{BB962C8B-B14F-4D97-AF65-F5344CB8AC3E}">
        <p14:creationId xmlns:p14="http://schemas.microsoft.com/office/powerpoint/2010/main" val="4268811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5039-76EC-3BB0-CD85-965F090F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calibration &amp;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F19F-39BF-F977-630F-05B36B9DC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56657"/>
            <a:ext cx="9489146" cy="4772123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standard candles require </a:t>
            </a:r>
            <a:r>
              <a:rPr lang="en-US" dirty="0">
                <a:solidFill>
                  <a:srgbClr val="C00000"/>
                </a:solidFill>
              </a:rPr>
              <a:t>calibration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standardization</a:t>
            </a:r>
          </a:p>
          <a:p>
            <a:pPr>
              <a:lnSpc>
                <a:spcPct val="100000"/>
              </a:lnSpc>
            </a:pPr>
            <a:r>
              <a:rPr lang="en-US" u="sng" dirty="0"/>
              <a:t>Calibration</a:t>
            </a:r>
            <a:r>
              <a:rPr lang="en-US" dirty="0"/>
              <a:t>: determines fiducial luminosity &amp; how to standardize</a:t>
            </a:r>
          </a:p>
          <a:p>
            <a:pPr>
              <a:lnSpc>
                <a:spcPct val="100000"/>
              </a:lnSpc>
            </a:pPr>
            <a:r>
              <a:rPr lang="en-US" u="sng" dirty="0"/>
              <a:t>Standardization</a:t>
            </a:r>
            <a:r>
              <a:rPr lang="en-US" dirty="0"/>
              <a:t>: corrects observed samples to match fiducial</a:t>
            </a:r>
          </a:p>
          <a:p>
            <a:pPr>
              <a:lnSpc>
                <a:spcPct val="100000"/>
              </a:lnSpc>
            </a:pPr>
            <a:r>
              <a:rPr lang="en-US" dirty="0"/>
              <a:t>Leavitt law calibration: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Fiducial M: 10d Cepheid, Solar metallicity, H-band </a:t>
            </a:r>
            <a:r>
              <a:rPr lang="en-US" dirty="0" err="1"/>
              <a:t>Wesenheit</a:t>
            </a:r>
            <a:r>
              <a:rPr lang="en-US" dirty="0"/>
              <a:t> magnitude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Standardization: LL slope, metallicity difference, time dilation, etc.</a:t>
            </a:r>
            <a:br>
              <a:rPr lang="en-US" dirty="0"/>
            </a:br>
            <a:r>
              <a:rPr lang="en-US" dirty="0"/>
              <a:t>=&gt; all well calibrated and measurable (directly or by proxy)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LL scatter usefully constrains uncertainties</a:t>
            </a:r>
          </a:p>
          <a:p>
            <a:pPr>
              <a:lnSpc>
                <a:spcPct val="100000"/>
              </a:lnSpc>
            </a:pPr>
            <a:r>
              <a:rPr lang="en-US" dirty="0"/>
              <a:t>TRGB: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Fiducial M: statistically determined inflection point of mixed-population luminosity functions, mostly in I-band (F814W)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Standardization: metallicity &amp; age differences, algorithmic choices, etc.</a:t>
            </a:r>
            <a:br>
              <a:rPr lang="en-US" dirty="0"/>
            </a:br>
            <a:r>
              <a:rPr lang="en-US" dirty="0"/>
              <a:t>=&gt; no consensus, but good recent progress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2D72B-2589-2114-C1D1-159B8AD5325A}"/>
              </a:ext>
            </a:extLst>
          </p:cNvPr>
          <p:cNvGrpSpPr/>
          <p:nvPr/>
        </p:nvGrpSpPr>
        <p:grpSpPr>
          <a:xfrm>
            <a:off x="10289246" y="1738498"/>
            <a:ext cx="1741675" cy="4525591"/>
            <a:chOff x="10390846" y="1288803"/>
            <a:chExt cx="1741675" cy="452559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D93613-7E6B-6B2C-F71E-D87776ADF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63188" y="1608404"/>
              <a:ext cx="0" cy="42059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A64225-EF1D-B640-4046-77E2920DE143}"/>
                </a:ext>
              </a:extLst>
            </p:cNvPr>
            <p:cNvSpPr txBox="1"/>
            <p:nvPr/>
          </p:nvSpPr>
          <p:spPr>
            <a:xfrm rot="16200000">
              <a:off x="11529308" y="3441014"/>
              <a:ext cx="837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log(P)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E332FF-5960-8227-19EB-2E92745AA4A5}"/>
                    </a:ext>
                  </a:extLst>
                </p:cNvPr>
                <p:cNvSpPr txBox="1"/>
                <p:nvPr/>
              </p:nvSpPr>
              <p:spPr>
                <a:xfrm>
                  <a:off x="10390846" y="1288803"/>
                  <a:ext cx="14602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E332FF-5960-8227-19EB-2E92745AA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46" y="1288803"/>
                  <a:ext cx="146020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478" t="-4348" r="-347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DDF0D4-74CA-F9E8-9C6C-3D1A2FEF8C40}"/>
                </a:ext>
              </a:extLst>
            </p:cNvPr>
            <p:cNvGrpSpPr/>
            <p:nvPr/>
          </p:nvGrpSpPr>
          <p:grpSpPr>
            <a:xfrm>
              <a:off x="10587906" y="1717914"/>
              <a:ext cx="1067919" cy="3999376"/>
              <a:chOff x="10718192" y="1717914"/>
              <a:chExt cx="1067919" cy="399937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1F84981-EBF5-5961-A7A3-E35C1AC2A0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296" t="29589" r="64669" b="22572"/>
              <a:stretch/>
            </p:blipFill>
            <p:spPr>
              <a:xfrm>
                <a:off x="10718192" y="1717914"/>
                <a:ext cx="1066089" cy="100853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BFCD34C-02F8-DF32-E04C-C70F844CF0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290" t="29589" r="44840" b="22572"/>
              <a:stretch/>
            </p:blipFill>
            <p:spPr>
              <a:xfrm>
                <a:off x="10728749" y="2702869"/>
                <a:ext cx="1057362" cy="100853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B2E7C1C-020D-FDA8-3659-4077957835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898" t="29589" r="25232" b="22572"/>
              <a:stretch/>
            </p:blipFill>
            <p:spPr>
              <a:xfrm>
                <a:off x="10728749" y="3711399"/>
                <a:ext cx="1057362" cy="100853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96FBBEF-4F22-DC12-C387-B29669F2F5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774" t="29589" r="5356" b="22572"/>
              <a:stretch/>
            </p:blipFill>
            <p:spPr>
              <a:xfrm>
                <a:off x="10728749" y="4708760"/>
                <a:ext cx="1057362" cy="1008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650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7995AC-EAD5-9ECC-78EE-6C5EA744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5161" y="698387"/>
            <a:ext cx="51503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9004D-17A6-1554-5B03-F7038DD13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20"/>
            <a:ext cx="10515600" cy="1325563"/>
          </a:xfrm>
        </p:spPr>
        <p:txBody>
          <a:bodyPr/>
          <a:lstStyle/>
          <a:p>
            <a:r>
              <a:rPr lang="en-US" dirty="0"/>
              <a:t>TRGB location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DDA37-5C18-AEF2-17AC-27E022761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926" y="0"/>
            <a:ext cx="474472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30523-F644-29E0-2112-12C03DA2CF05}"/>
              </a:ext>
            </a:extLst>
          </p:cNvPr>
          <p:cNvSpPr txBox="1"/>
          <p:nvPr/>
        </p:nvSpPr>
        <p:spPr>
          <a:xfrm>
            <a:off x="4688483" y="1065489"/>
            <a:ext cx="227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uisse Int'l Light" panose="020B0304000000000000" pitchFamily="34" charset="-78"/>
                <a:cs typeface="Suisse Int'l Light" panose="020B0304000000000000" pitchFamily="34" charset="-78"/>
              </a:rPr>
              <a:t>Csörnyei</a:t>
            </a:r>
            <a:r>
              <a:rPr lang="en-US" sz="12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, RIA et al. </a:t>
            </a:r>
            <a:r>
              <a:rPr lang="en-US" sz="1200" dirty="0">
                <a:latin typeface="Suisse Int'l Light" panose="020B0304000000000000" pitchFamily="34" charset="-78"/>
                <a:cs typeface="Suisse Int'l Light" panose="020B0304000000000000" pitchFamily="34" charset="-78"/>
                <a:hlinkClick r:id="rId4"/>
              </a:rPr>
              <a:t>2305.13943</a:t>
            </a:r>
            <a:endParaRPr lang="en-US" sz="1200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41636-DB77-40CD-264E-47C652D890B3}"/>
              </a:ext>
            </a:extLst>
          </p:cNvPr>
          <p:cNvSpPr txBox="1"/>
          <p:nvPr/>
        </p:nvSpPr>
        <p:spPr>
          <a:xfrm>
            <a:off x="4623661" y="1741970"/>
            <a:ext cx="2944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Independent 3-4% distances by Cepheids &amp; type-</a:t>
            </a:r>
            <a:r>
              <a:rPr lang="en-US" dirty="0" err="1">
                <a:latin typeface="Suisse Int'l Light" panose="020B0304000000000000" pitchFamily="34" charset="-78"/>
                <a:cs typeface="Suisse Int'l Light" panose="020B0304000000000000" pitchFamily="34" charset="-78"/>
              </a:rPr>
              <a:t>IIp</a:t>
            </a:r>
            <a:r>
              <a:rPr lang="en-US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 SN (EPM) agree</a:t>
            </a:r>
          </a:p>
          <a:p>
            <a:endParaRPr lang="en-US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  <a:p>
            <a:r>
              <a:rPr lang="en-US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TRGB distance too large &amp; not measured in halo</a:t>
            </a:r>
          </a:p>
        </p:txBody>
      </p:sp>
    </p:spTree>
    <p:extLst>
      <p:ext uri="{BB962C8B-B14F-4D97-AF65-F5344CB8AC3E}">
        <p14:creationId xmlns:p14="http://schemas.microsoft.com/office/powerpoint/2010/main" val="2409464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5A18D-C5FC-C9B7-4256-4850199FB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43" y="14418"/>
            <a:ext cx="8748713" cy="6829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305BB-B883-F197-E721-35D718D0819E}"/>
              </a:ext>
            </a:extLst>
          </p:cNvPr>
          <p:cNvSpPr txBox="1"/>
          <p:nvPr/>
        </p:nvSpPr>
        <p:spPr>
          <a:xfrm>
            <a:off x="9804232" y="4530022"/>
            <a:ext cx="216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uisse Int'l Light" panose="020B0304000000000000" pitchFamily="34" charset="-78"/>
                <a:cs typeface="Suisse Int'l Light" panose="020B0304000000000000" pitchFamily="34" charset="-78"/>
              </a:rPr>
              <a:t>Scolnic</a:t>
            </a:r>
            <a:r>
              <a:rPr lang="en-US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067667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34D4E-3C6F-CE18-2AD9-42A81B78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589" y="177983"/>
            <a:ext cx="9446822" cy="6165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7E7FB9-3B02-9D70-E82D-4C190452AFB0}"/>
              </a:ext>
            </a:extLst>
          </p:cNvPr>
          <p:cNvSpPr txBox="1"/>
          <p:nvPr/>
        </p:nvSpPr>
        <p:spPr>
          <a:xfrm>
            <a:off x="9835763" y="634305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Anand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41969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9F3AE6-BA5D-D5A1-3216-8E81B2E4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Hubble tension … </a:t>
            </a:r>
            <a:br>
              <a:rPr lang="en-US" dirty="0"/>
            </a:br>
            <a:r>
              <a:rPr lang="en-US" dirty="0"/>
              <a:t>                     … sounds familiar?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EC375-DD4D-79F0-2A49-6CB20324D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and now, two very different problems</a:t>
            </a:r>
          </a:p>
        </p:txBody>
      </p:sp>
    </p:spTree>
    <p:extLst>
      <p:ext uri="{BB962C8B-B14F-4D97-AF65-F5344CB8AC3E}">
        <p14:creationId xmlns:p14="http://schemas.microsoft.com/office/powerpoint/2010/main" val="3899061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1E0D-0F22-78D4-16A7-312F49D0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728420"/>
            <a:ext cx="10515600" cy="1354381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Reconciling standard candles?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4C63E7-52CA-E425-86C8-C2AC805A4755}"/>
              </a:ext>
            </a:extLst>
          </p:cNvPr>
          <p:cNvGrpSpPr/>
          <p:nvPr/>
        </p:nvGrpSpPr>
        <p:grpSpPr>
          <a:xfrm>
            <a:off x="-1" y="2435425"/>
            <a:ext cx="12259862" cy="4435766"/>
            <a:chOff x="180846" y="2452794"/>
            <a:chExt cx="12259862" cy="44357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9444AF4-47C6-86F4-5FA5-90108A80C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857" y="2452794"/>
              <a:ext cx="9146986" cy="3862061"/>
            </a:xfrm>
            <a:prstGeom prst="rect">
              <a:avLst/>
            </a:prstGeom>
          </p:spPr>
        </p:pic>
        <p:pic>
          <p:nvPicPr>
            <p:cNvPr id="17" name="Picture 16" descr="A picture containing outdoor, object, snow, water&#10;&#10;Description automatically generated">
              <a:extLst>
                <a:ext uri="{FF2B5EF4-FFF2-40B4-BE49-F238E27FC236}">
                  <a16:creationId xmlns:a16="http://schemas.microsoft.com/office/drawing/2014/main" id="{03EDF760-B30C-AE93-4F06-15E7B1FE2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81" t="3" r="35625" b="-1"/>
            <a:stretch/>
          </p:blipFill>
          <p:spPr>
            <a:xfrm>
              <a:off x="10422125" y="2556219"/>
              <a:ext cx="2018583" cy="4332341"/>
            </a:xfrm>
            <a:prstGeom prst="rect">
              <a:avLst/>
            </a:prstGeom>
          </p:spPr>
        </p:pic>
        <p:pic>
          <p:nvPicPr>
            <p:cNvPr id="16" name="Picture 15" descr="A picture containing lamp, table, umbrella, blue&#10;&#10;Description automatically generated">
              <a:extLst>
                <a:ext uri="{FF2B5EF4-FFF2-40B4-BE49-F238E27FC236}">
                  <a16:creationId xmlns:a16="http://schemas.microsoft.com/office/drawing/2014/main" id="{066A3DD3-AD1E-3877-192D-068464915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43" t="16973" r="16808" b="18607"/>
            <a:stretch/>
          </p:blipFill>
          <p:spPr>
            <a:xfrm rot="5400000">
              <a:off x="-976613" y="3711503"/>
              <a:ext cx="4334515" cy="201959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07AE34-C2D0-CC87-E1DD-2B1D2B364674}"/>
              </a:ext>
            </a:extLst>
          </p:cNvPr>
          <p:cNvSpPr txBox="1"/>
          <p:nvPr/>
        </p:nvSpPr>
        <p:spPr>
          <a:xfrm>
            <a:off x="5722403" y="3443126"/>
            <a:ext cx="4654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rPr>
              <a:t>?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DFDE-DB7D-F4D7-9F86-9A100362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 due to LF smoothing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127FE-44E7-72C7-4E36-BC82E3BF3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75"/>
          <a:stretch/>
        </p:blipFill>
        <p:spPr>
          <a:xfrm>
            <a:off x="7023651" y="3546205"/>
            <a:ext cx="4491469" cy="29466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1745E-8780-E81D-AAC0-3C9E351D9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85"/>
          <a:stretch/>
        </p:blipFill>
        <p:spPr>
          <a:xfrm>
            <a:off x="7672157" y="202496"/>
            <a:ext cx="3567929" cy="33437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79CEF4-C403-6091-47EB-EB063BD7A544}"/>
              </a:ext>
            </a:extLst>
          </p:cNvPr>
          <p:cNvGrpSpPr/>
          <p:nvPr/>
        </p:nvGrpSpPr>
        <p:grpSpPr>
          <a:xfrm>
            <a:off x="676880" y="1591913"/>
            <a:ext cx="5984286" cy="5051867"/>
            <a:chOff x="676880" y="1591913"/>
            <a:chExt cx="5984286" cy="50518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6F5C5A-B9E0-F51F-C97E-447E1A86D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807"/>
            <a:stretch/>
          </p:blipFill>
          <p:spPr>
            <a:xfrm>
              <a:off x="676880" y="1591913"/>
              <a:ext cx="5984286" cy="50518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A453F2-1EB1-E98B-B248-95C235744091}"/>
                    </a:ext>
                  </a:extLst>
                </p:cNvPr>
                <p:cNvSpPr txBox="1"/>
                <p:nvPr/>
              </p:nvSpPr>
              <p:spPr>
                <a:xfrm>
                  <a:off x="3999768" y="2631115"/>
                  <a:ext cx="1222771" cy="572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≤0.1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A453F2-1EB1-E98B-B248-95C235744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9768" y="2631115"/>
                  <a:ext cx="1222771" cy="572721"/>
                </a:xfrm>
                <a:prstGeom prst="rect">
                  <a:avLst/>
                </a:prstGeom>
                <a:blipFill>
                  <a:blip r:embed="rId4"/>
                  <a:stretch>
                    <a:fillRect t="-4348" r="-306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0C4A7B-23E1-0167-0BED-7A93A405E4FD}"/>
              </a:ext>
            </a:extLst>
          </p:cNvPr>
          <p:cNvSpPr txBox="1"/>
          <p:nvPr/>
        </p:nvSpPr>
        <p:spPr>
          <a:xfrm>
            <a:off x="838200" y="1242485"/>
            <a:ext cx="3131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RIA et al. 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  <a:hlinkClick r:id="rId5"/>
              </a:rPr>
              <a:t>2303.04790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 </a:t>
            </a:r>
            <a:r>
              <a:rPr lang="en-US" sz="1400" u="sng" dirty="0"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(to be updated)</a:t>
            </a:r>
            <a:endParaRPr lang="en-US" sz="1400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C16D-4552-ED71-B1E7-2493BAA5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filters, smoothing parameters, edge responses, and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E1861-0929-EC46-9C6F-1072F0C11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84298" cy="4351338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EDR = edge detection response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TRGB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𝐸𝐷𝑅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Sobel filter (unweighted):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EDR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Poisson weighting: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EDR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)/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rad>
                  </m:oMath>
                </a14:m>
                <a:br>
                  <a:rPr lang="en-US" sz="2000" dirty="0">
                    <a:latin typeface="Cambria Math" panose="02040503050406030204" pitchFamily="18" charset="0"/>
                  </a:rPr>
                </a:b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SNR weighting: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EDR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rad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Problem 1: correlation among bins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Problem 2: weighting shifts EDR mode, </a:t>
                </a:r>
                <a:br>
                  <a:rPr lang="en-US" sz="2000" dirty="0"/>
                </a:br>
                <a:r>
                  <a:rPr lang="en-US" sz="2000" dirty="0"/>
                  <a:t>creates tip contrast relation (TCR)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Standardization needed for weighted EDRs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E1861-0929-EC46-9C6F-1072F0C11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84298" cy="4351338"/>
              </a:xfrm>
              <a:blipFill>
                <a:blip r:embed="rId2"/>
                <a:stretch>
                  <a:fillRect l="-998" t="-291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B3A249D-835F-2755-8C97-44A12F45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1825625"/>
            <a:ext cx="6063759" cy="4548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277740-0429-2F1A-9C6E-6B03FFEF9CC1}"/>
              </a:ext>
            </a:extLst>
          </p:cNvPr>
          <p:cNvSpPr txBox="1"/>
          <p:nvPr/>
        </p:nvSpPr>
        <p:spPr>
          <a:xfrm>
            <a:off x="8711209" y="1506736"/>
            <a:ext cx="3131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RIA et al. 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  <a:hlinkClick r:id="rId4"/>
              </a:rPr>
              <a:t>2303.04790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 </a:t>
            </a:r>
            <a:r>
              <a:rPr lang="en-US" sz="1400" u="sng" dirty="0"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(to be updated)</a:t>
            </a:r>
            <a:endParaRPr lang="en-US" sz="1400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0253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3ACD29-F328-F06B-4248-C17E3B05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92" y="0"/>
            <a:ext cx="45582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59E6D-966E-11F5-2C04-30CB1CAF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Standardizing </a:t>
            </a:r>
            <a:r>
              <a:rPr lang="en-US" sz="3600" dirty="0" err="1"/>
              <a:t>m</a:t>
            </a:r>
            <a:r>
              <a:rPr lang="en-US" sz="3600" baseline="-25000" dirty="0" err="1"/>
              <a:t>TRGB</a:t>
            </a:r>
            <a:endParaRPr lang="en-US" sz="3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BCBCA0-652E-D769-B57A-C984A29B8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7" r="19964"/>
          <a:stretch/>
        </p:blipFill>
        <p:spPr>
          <a:xfrm>
            <a:off x="296926" y="1916673"/>
            <a:ext cx="3623814" cy="3585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A27F0-9DB9-C786-77D9-10F8FD2344D4}"/>
                  </a:ext>
                </a:extLst>
              </p:cNvPr>
              <p:cNvSpPr txBox="1"/>
              <p:nvPr/>
            </p:nvSpPr>
            <p:spPr>
              <a:xfrm>
                <a:off x="8372058" y="4324732"/>
                <a:ext cx="3523016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TRGB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TRGB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−0.021(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A27F0-9DB9-C786-77D9-10F8FD234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058" y="4324732"/>
                <a:ext cx="3523016" cy="310919"/>
              </a:xfrm>
              <a:prstGeom prst="rect">
                <a:avLst/>
              </a:prstGeom>
              <a:blipFill>
                <a:blip r:embed="rId5"/>
                <a:stretch>
                  <a:fillRect l="-360" t="-4000" r="-2158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820B2DD-7200-F40C-2F54-A0B9D5005254}"/>
              </a:ext>
            </a:extLst>
          </p:cNvPr>
          <p:cNvSpPr txBox="1"/>
          <p:nvPr/>
        </p:nvSpPr>
        <p:spPr>
          <a:xfrm>
            <a:off x="838200" y="1322201"/>
            <a:ext cx="3683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Wu et al. (</a:t>
            </a:r>
            <a:r>
              <a:rPr lang="en-US" sz="1200" dirty="0">
                <a:latin typeface="Suisse Int'l Light" panose="020B0304000000000000" pitchFamily="34" charset="-78"/>
                <a:cs typeface="Suisse Int'l Light" panose="020B0304000000000000" pitchFamily="34" charset="-78"/>
                <a:hlinkClick r:id="rId6"/>
              </a:rPr>
              <a:t>2022</a:t>
            </a:r>
            <a:r>
              <a:rPr lang="en-US" sz="12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), </a:t>
            </a:r>
            <a:r>
              <a:rPr lang="en-US" sz="1200" dirty="0" err="1">
                <a:latin typeface="Suisse Int'l Light" panose="020B0304000000000000" pitchFamily="34" charset="-78"/>
                <a:cs typeface="Suisse Int'l Light" panose="020B0304000000000000" pitchFamily="34" charset="-78"/>
              </a:rPr>
              <a:t>Scolnic</a:t>
            </a:r>
            <a:r>
              <a:rPr lang="en-US" sz="12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 et al. incl. RIA (</a:t>
            </a:r>
            <a:r>
              <a:rPr lang="en-US" sz="1200" dirty="0">
                <a:latin typeface="Suisse Int'l Light" panose="020B0304000000000000" pitchFamily="34" charset="-78"/>
                <a:cs typeface="Suisse Int'l Light" panose="020B0304000000000000" pitchFamily="34" charset="-78"/>
                <a:hlinkClick r:id="rId7"/>
              </a:rPr>
              <a:t>2304.06693</a:t>
            </a:r>
            <a:r>
              <a:rPr lang="en-US" sz="12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4BF9B2-F878-7650-BD21-096A93E7800E}"/>
              </a:ext>
            </a:extLst>
          </p:cNvPr>
          <p:cNvGrpSpPr/>
          <p:nvPr/>
        </p:nvGrpSpPr>
        <p:grpSpPr>
          <a:xfrm>
            <a:off x="4389899" y="1784711"/>
            <a:ext cx="2802717" cy="4565440"/>
            <a:chOff x="4389899" y="1784711"/>
            <a:chExt cx="2802717" cy="456544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96749A-A2C5-0760-E141-5387FD984600}"/>
                </a:ext>
              </a:extLst>
            </p:cNvPr>
            <p:cNvGrpSpPr/>
            <p:nvPr/>
          </p:nvGrpSpPr>
          <p:grpSpPr>
            <a:xfrm>
              <a:off x="4389899" y="1784711"/>
              <a:ext cx="2802717" cy="4565440"/>
              <a:chOff x="4389899" y="1784711"/>
              <a:chExt cx="2802717" cy="456544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EA835C2-029A-F9BE-D52F-ADFBE953C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9899" y="1784711"/>
                <a:ext cx="2802717" cy="377600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5A5FE3-4E3E-9364-8395-0AA200E481E7}"/>
                  </a:ext>
                </a:extLst>
              </p:cNvPr>
              <p:cNvSpPr txBox="1"/>
              <p:nvPr/>
            </p:nvSpPr>
            <p:spPr>
              <a:xfrm>
                <a:off x="4962401" y="5765376"/>
                <a:ext cx="20040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Suisse Int'l Medium" panose="020B0604000000000000" pitchFamily="34" charset="-78"/>
                    <a:cs typeface="Suisse Int'l Medium" panose="020B0604000000000000" pitchFamily="34" charset="-78"/>
                  </a:rPr>
                  <a:t>R = N</a:t>
                </a:r>
                <a:r>
                  <a:rPr lang="en-US" sz="3200" baseline="-25000" dirty="0">
                    <a:latin typeface="Suisse Int'l Medium" panose="020B0604000000000000" pitchFamily="34" charset="-78"/>
                    <a:cs typeface="Suisse Int'l Medium" panose="020B0604000000000000" pitchFamily="34" charset="-78"/>
                  </a:rPr>
                  <a:t>+</a:t>
                </a:r>
                <a:r>
                  <a:rPr lang="en-US" sz="3200" dirty="0">
                    <a:latin typeface="Suisse Int'l Medium" panose="020B0604000000000000" pitchFamily="34" charset="-78"/>
                    <a:cs typeface="Suisse Int'l Medium" panose="020B0604000000000000" pitchFamily="34" charset="-78"/>
                  </a:rPr>
                  <a:t>/N</a:t>
                </a:r>
                <a:r>
                  <a:rPr lang="en-US" sz="3200" baseline="-25000" dirty="0">
                    <a:latin typeface="Suisse Int'l Medium" panose="020B0604000000000000" pitchFamily="34" charset="-78"/>
                    <a:cs typeface="Suisse Int'l Medium" panose="020B0604000000000000" pitchFamily="34" charset="-78"/>
                  </a:rPr>
                  <a:t>-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62587F-7300-0B61-9CD5-031BE01A613F}"/>
                </a:ext>
              </a:extLst>
            </p:cNvPr>
            <p:cNvSpPr txBox="1"/>
            <p:nvPr/>
          </p:nvSpPr>
          <p:spPr>
            <a:xfrm>
              <a:off x="5431417" y="3338463"/>
              <a:ext cx="3353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</a:t>
              </a:r>
              <a:r>
                <a:rPr lang="en-US" sz="1200" baseline="-25000" dirty="0"/>
                <a:t>-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34BD8-10AB-2E73-40F9-5A303BF519A4}"/>
                </a:ext>
              </a:extLst>
            </p:cNvPr>
            <p:cNvSpPr txBox="1"/>
            <p:nvPr/>
          </p:nvSpPr>
          <p:spPr>
            <a:xfrm>
              <a:off x="5372984" y="3709485"/>
              <a:ext cx="3353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</a:t>
              </a:r>
              <a:r>
                <a:rPr lang="en-US" sz="1200" baseline="-25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96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A227-25B5-62AB-E544-B15B9277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19475" cy="5721350"/>
          </a:xfrm>
        </p:spPr>
        <p:txBody>
          <a:bodyPr>
            <a:normAutofit/>
          </a:bodyPr>
          <a:lstStyle/>
          <a:p>
            <a:r>
              <a:rPr lang="en-US" dirty="0"/>
              <a:t>CCHP mainly disagrees with </a:t>
            </a:r>
            <a:br>
              <a:rPr lang="en-US" dirty="0"/>
            </a:br>
            <a:r>
              <a:rPr lang="en-US" dirty="0"/>
              <a:t>SH0ES because of </a:t>
            </a:r>
            <a:r>
              <a:rPr lang="en-US" dirty="0" err="1"/>
              <a:t>SNeIa</a:t>
            </a:r>
            <a:r>
              <a:rPr lang="en-US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1D31A-E129-D876-DBFB-B2C55114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28" y="365125"/>
            <a:ext cx="7267797" cy="612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65C44-9DD9-5BD1-FF6F-3631A08D95F8}"/>
              </a:ext>
            </a:extLst>
          </p:cNvPr>
          <p:cNvSpPr txBox="1"/>
          <p:nvPr/>
        </p:nvSpPr>
        <p:spPr>
          <a:xfrm>
            <a:off x="623775" y="6123543"/>
            <a:ext cx="216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uisse Int'l Light" panose="020B0304000000000000" pitchFamily="34" charset="-78"/>
                <a:cs typeface="Suisse Int'l Light" panose="020B0304000000000000" pitchFamily="34" charset="-78"/>
              </a:rPr>
              <a:t>Scolnic</a:t>
            </a:r>
            <a:r>
              <a:rPr lang="en-US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461429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8F21-6224-FA18-46DE-1850B35A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3563"/>
          </a:xfrm>
        </p:spPr>
        <p:txBody>
          <a:bodyPr/>
          <a:lstStyle/>
          <a:p>
            <a:r>
              <a:rPr lang="en-US" dirty="0"/>
              <a:t>The TRGB is chock-full of variable stars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7930A-9A36-521D-7731-3B1291B9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2" y="1613382"/>
            <a:ext cx="4989585" cy="50816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8B700E0-C93E-4A01-3CA3-40FF7596B736}"/>
              </a:ext>
            </a:extLst>
          </p:cNvPr>
          <p:cNvGrpSpPr/>
          <p:nvPr/>
        </p:nvGrpSpPr>
        <p:grpSpPr>
          <a:xfrm>
            <a:off x="6189743" y="1396374"/>
            <a:ext cx="5660912" cy="5437151"/>
            <a:chOff x="6189743" y="1396374"/>
            <a:chExt cx="5660912" cy="543715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1C769F-B884-83C0-1C2A-09C136F67EE0}"/>
                </a:ext>
              </a:extLst>
            </p:cNvPr>
            <p:cNvGrpSpPr/>
            <p:nvPr/>
          </p:nvGrpSpPr>
          <p:grpSpPr>
            <a:xfrm>
              <a:off x="6189743" y="1814511"/>
              <a:ext cx="5579324" cy="5019014"/>
              <a:chOff x="6189743" y="1814511"/>
              <a:chExt cx="5579324" cy="501901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BE8B92B-D29D-BA38-1B4F-C44C9B2F6614}"/>
                  </a:ext>
                </a:extLst>
              </p:cNvPr>
              <p:cNvGrpSpPr/>
              <p:nvPr/>
            </p:nvGrpSpPr>
            <p:grpSpPr>
              <a:xfrm>
                <a:off x="6724378" y="1814511"/>
                <a:ext cx="4814230" cy="5019014"/>
                <a:chOff x="1051311" y="1750859"/>
                <a:chExt cx="4814230" cy="5019014"/>
              </a:xfrm>
            </p:grpSpPr>
            <p:pic>
              <p:nvPicPr>
                <p:cNvPr id="5" name="New picture">
                  <a:extLst>
                    <a:ext uri="{FF2B5EF4-FFF2-40B4-BE49-F238E27FC236}">
                      <a16:creationId xmlns:a16="http://schemas.microsoft.com/office/drawing/2014/main" id="{7EBCE7B3-1CE7-00AA-1CE6-99F757F0C1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1311" y="1750859"/>
                  <a:ext cx="4814230" cy="4742016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21C1B9-2AF2-08A3-D057-150AD14C58F3}"/>
                    </a:ext>
                  </a:extLst>
                </p:cNvPr>
                <p:cNvSpPr txBox="1"/>
                <p:nvPr/>
              </p:nvSpPr>
              <p:spPr>
                <a:xfrm>
                  <a:off x="3094745" y="6492874"/>
                  <a:ext cx="277079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err="1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Ita</a:t>
                  </a:r>
                  <a:r>
                    <a:rPr lang="en-US" sz="1200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 et al. (2002); Kiss &amp; Bedding (2003)</a:t>
                  </a:r>
                  <a:endParaRPr lang="en-US" sz="1200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6D8053B-E528-22C3-7D57-840C23BFACC9}"/>
                  </a:ext>
                </a:extLst>
              </p:cNvPr>
              <p:cNvGrpSpPr/>
              <p:nvPr/>
            </p:nvGrpSpPr>
            <p:grpSpPr>
              <a:xfrm>
                <a:off x="6189743" y="2091530"/>
                <a:ext cx="5579324" cy="3909220"/>
                <a:chOff x="516676" y="2027878"/>
                <a:chExt cx="5579324" cy="3909220"/>
              </a:xfrm>
            </p:grpSpPr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18A3D113-9CF1-B894-0EE5-4ACBCF7CFF0E}"/>
                    </a:ext>
                  </a:extLst>
                </p:cNvPr>
                <p:cNvSpPr/>
                <p:nvPr/>
              </p:nvSpPr>
              <p:spPr>
                <a:xfrm>
                  <a:off x="1332259" y="2027878"/>
                  <a:ext cx="4763741" cy="390922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D040ED5-A427-EE95-AA9E-D53DCD309599}"/>
                    </a:ext>
                  </a:extLst>
                </p:cNvPr>
                <p:cNvSpPr txBox="1"/>
                <p:nvPr/>
              </p:nvSpPr>
              <p:spPr>
                <a:xfrm>
                  <a:off x="516676" y="4600303"/>
                  <a:ext cx="81558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Suisse Int'l Medium" panose="020B0604000000000000" pitchFamily="34" charset="-78"/>
                      <a:cs typeface="Suisse Int'l Medium" panose="020B0604000000000000" pitchFamily="34" charset="-78"/>
                    </a:rPr>
                    <a:t>OSARGs</a:t>
                  </a: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27EDAB-B24F-A5AB-39F1-EA0A1B4ED7F9}"/>
                </a:ext>
              </a:extLst>
            </p:cNvPr>
            <p:cNvSpPr txBox="1"/>
            <p:nvPr/>
          </p:nvSpPr>
          <p:spPr>
            <a:xfrm>
              <a:off x="6898850" y="1396374"/>
              <a:ext cx="4951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79’200 Small Amplitude Red Giants in OGLE-III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2DED0A-1D01-34D9-8ED2-0782127EFA24}"/>
              </a:ext>
            </a:extLst>
          </p:cNvPr>
          <p:cNvSpPr txBox="1"/>
          <p:nvPr/>
        </p:nvSpPr>
        <p:spPr>
          <a:xfrm>
            <a:off x="838200" y="1242485"/>
            <a:ext cx="3131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RIA et al. 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  <a:hlinkClick r:id="rId5"/>
              </a:rPr>
              <a:t>2303.04790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 </a:t>
            </a:r>
            <a:r>
              <a:rPr lang="en-US" sz="1400" u="sng" dirty="0"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(to be updated)</a:t>
            </a:r>
            <a:endParaRPr lang="en-US" sz="1400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F45EF8-5E61-9AA9-9B38-415B82EF5D75}"/>
              </a:ext>
            </a:extLst>
          </p:cNvPr>
          <p:cNvGrpSpPr/>
          <p:nvPr/>
        </p:nvGrpSpPr>
        <p:grpSpPr>
          <a:xfrm>
            <a:off x="5918221" y="2306431"/>
            <a:ext cx="2405576" cy="2172725"/>
            <a:chOff x="5918221" y="2306431"/>
            <a:chExt cx="2405576" cy="217272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335163-E0C3-C9B1-40F4-FF07E59C6915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61" y="2583430"/>
              <a:ext cx="1483736" cy="18957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350AD6-68CE-8FBA-F0B0-AE34CA0D5026}"/>
                </a:ext>
              </a:extLst>
            </p:cNvPr>
            <p:cNvSpPr txBox="1"/>
            <p:nvPr/>
          </p:nvSpPr>
          <p:spPr>
            <a:xfrm>
              <a:off x="6567159" y="2306431"/>
              <a:ext cx="6489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  <a:latin typeface="Suisse Int'l Medium" panose="020B0604000000000000" pitchFamily="34" charset="-78"/>
                  <a:cs typeface="Suisse Int'l Medium" panose="020B0604000000000000" pitchFamily="34" charset="-78"/>
                </a:rPr>
                <a:t>Bseq</a:t>
              </a:r>
              <a:endParaRPr lang="en-US" sz="1200" dirty="0">
                <a:solidFill>
                  <a:srgbClr val="FF000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21960A-00D5-3D44-BAF0-73AD8D7B9B1D}"/>
                </a:ext>
              </a:extLst>
            </p:cNvPr>
            <p:cNvCxnSpPr>
              <a:cxnSpLocks/>
            </p:cNvCxnSpPr>
            <p:nvPr/>
          </p:nvCxnSpPr>
          <p:spPr>
            <a:xfrm>
              <a:off x="6379141" y="2583449"/>
              <a:ext cx="1483736" cy="1895707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B6E4DE-698D-ED1F-3166-9F56C1ADBEB7}"/>
                </a:ext>
              </a:extLst>
            </p:cNvPr>
            <p:cNvSpPr txBox="1"/>
            <p:nvPr/>
          </p:nvSpPr>
          <p:spPr>
            <a:xfrm>
              <a:off x="5918221" y="2327436"/>
              <a:ext cx="64893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4">
                      <a:lumMod val="75000"/>
                    </a:schemeClr>
                  </a:solidFill>
                  <a:latin typeface="Suisse Int'l Medium" panose="020B0604000000000000" pitchFamily="34" charset="-78"/>
                  <a:cs typeface="Suisse Int'l Medium" panose="020B0604000000000000" pitchFamily="34" charset="-78"/>
                </a:rPr>
                <a:t>Aseq</a:t>
              </a:r>
              <a:endParaRPr lang="en-US" sz="1200" dirty="0">
                <a:solidFill>
                  <a:schemeClr val="accent4">
                    <a:lumMod val="75000"/>
                  </a:schemeClr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5DD89EC-66F9-70B0-0878-B7FE8ED84FD2}"/>
              </a:ext>
            </a:extLst>
          </p:cNvPr>
          <p:cNvGrpSpPr/>
          <p:nvPr/>
        </p:nvGrpSpPr>
        <p:grpSpPr>
          <a:xfrm>
            <a:off x="212931" y="2097966"/>
            <a:ext cx="5976812" cy="4043246"/>
            <a:chOff x="212931" y="2097966"/>
            <a:chExt cx="5976812" cy="40432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EB1E20-61C7-C05D-C0D0-D03C232BE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931" y="2625440"/>
              <a:ext cx="5976812" cy="351577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AF6294-D9EC-C9C7-F61E-C33A1D2CCF38}"/>
                </a:ext>
              </a:extLst>
            </p:cNvPr>
            <p:cNvSpPr txBox="1"/>
            <p:nvPr/>
          </p:nvSpPr>
          <p:spPr>
            <a:xfrm>
              <a:off x="1405054" y="2097966"/>
              <a:ext cx="4204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uisse Int'l Medium" panose="020B0604000000000000" pitchFamily="34" charset="-78"/>
                  <a:cs typeface="Suisse Int'l Medium" panose="020B0604000000000000" pitchFamily="34" charset="-78"/>
                </a:rPr>
                <a:t>A &amp; B sequence differ by 4.5–5 sigma!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B700E0-C93E-4A01-3CA3-40FF7596B736}"/>
              </a:ext>
            </a:extLst>
          </p:cNvPr>
          <p:cNvGrpSpPr/>
          <p:nvPr/>
        </p:nvGrpSpPr>
        <p:grpSpPr>
          <a:xfrm>
            <a:off x="6189743" y="1396374"/>
            <a:ext cx="5660912" cy="5437151"/>
            <a:chOff x="6189743" y="1396374"/>
            <a:chExt cx="5660912" cy="543715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1C769F-B884-83C0-1C2A-09C136F67EE0}"/>
                </a:ext>
              </a:extLst>
            </p:cNvPr>
            <p:cNvGrpSpPr/>
            <p:nvPr/>
          </p:nvGrpSpPr>
          <p:grpSpPr>
            <a:xfrm>
              <a:off x="6189743" y="1814511"/>
              <a:ext cx="5579324" cy="5019014"/>
              <a:chOff x="6189743" y="1814511"/>
              <a:chExt cx="5579324" cy="501901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BE8B92B-D29D-BA38-1B4F-C44C9B2F6614}"/>
                  </a:ext>
                </a:extLst>
              </p:cNvPr>
              <p:cNvGrpSpPr/>
              <p:nvPr/>
            </p:nvGrpSpPr>
            <p:grpSpPr>
              <a:xfrm>
                <a:off x="6724378" y="1814511"/>
                <a:ext cx="4814230" cy="5019014"/>
                <a:chOff x="1051311" y="1750859"/>
                <a:chExt cx="4814230" cy="5019014"/>
              </a:xfrm>
            </p:grpSpPr>
            <p:pic>
              <p:nvPicPr>
                <p:cNvPr id="5" name="New picture">
                  <a:extLst>
                    <a:ext uri="{FF2B5EF4-FFF2-40B4-BE49-F238E27FC236}">
                      <a16:creationId xmlns:a16="http://schemas.microsoft.com/office/drawing/2014/main" id="{7EBCE7B3-1CE7-00AA-1CE6-99F757F0C1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1311" y="1750859"/>
                  <a:ext cx="4814230" cy="4742016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21C1B9-2AF2-08A3-D057-150AD14C58F3}"/>
                    </a:ext>
                  </a:extLst>
                </p:cNvPr>
                <p:cNvSpPr txBox="1"/>
                <p:nvPr/>
              </p:nvSpPr>
              <p:spPr>
                <a:xfrm>
                  <a:off x="3094745" y="6492874"/>
                  <a:ext cx="277079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err="1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Ita</a:t>
                  </a:r>
                  <a:r>
                    <a:rPr lang="en-US" sz="1200" dirty="0">
                      <a:latin typeface="Suisse Int'l Light" panose="020B0304000000000000" pitchFamily="34" charset="-78"/>
                      <a:cs typeface="Suisse Int'l Light" panose="020B0304000000000000" pitchFamily="34" charset="-78"/>
                    </a:rPr>
                    <a:t> et al. (2002); Kiss &amp; Bedding (2003)</a:t>
                  </a:r>
                  <a:endParaRPr lang="en-US" sz="1200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6D8053B-E528-22C3-7D57-840C23BFACC9}"/>
                  </a:ext>
                </a:extLst>
              </p:cNvPr>
              <p:cNvGrpSpPr/>
              <p:nvPr/>
            </p:nvGrpSpPr>
            <p:grpSpPr>
              <a:xfrm>
                <a:off x="6189743" y="2091530"/>
                <a:ext cx="5579324" cy="3909220"/>
                <a:chOff x="516676" y="2027878"/>
                <a:chExt cx="5579324" cy="3909220"/>
              </a:xfrm>
            </p:grpSpPr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18A3D113-9CF1-B894-0EE5-4ACBCF7CFF0E}"/>
                    </a:ext>
                  </a:extLst>
                </p:cNvPr>
                <p:cNvSpPr/>
                <p:nvPr/>
              </p:nvSpPr>
              <p:spPr>
                <a:xfrm>
                  <a:off x="1332259" y="2027878"/>
                  <a:ext cx="4763741" cy="390922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D040ED5-A427-EE95-AA9E-D53DCD309599}"/>
                    </a:ext>
                  </a:extLst>
                </p:cNvPr>
                <p:cNvSpPr txBox="1"/>
                <p:nvPr/>
              </p:nvSpPr>
              <p:spPr>
                <a:xfrm>
                  <a:off x="516676" y="4600303"/>
                  <a:ext cx="81558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Suisse Int'l Medium" panose="020B0604000000000000" pitchFamily="34" charset="-78"/>
                      <a:cs typeface="Suisse Int'l Medium" panose="020B0604000000000000" pitchFamily="34" charset="-78"/>
                    </a:rPr>
                    <a:t>OSARGs</a:t>
                  </a: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27EDAB-B24F-A5AB-39F1-EA0A1B4ED7F9}"/>
                </a:ext>
              </a:extLst>
            </p:cNvPr>
            <p:cNvSpPr txBox="1"/>
            <p:nvPr/>
          </p:nvSpPr>
          <p:spPr>
            <a:xfrm>
              <a:off x="6898850" y="1396374"/>
              <a:ext cx="4951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uisse Int'l Light" panose="020B0304000000000000" pitchFamily="34" charset="-78"/>
                  <a:cs typeface="Suisse Int'l Light" panose="020B0304000000000000" pitchFamily="34" charset="-78"/>
                </a:rPr>
                <a:t>79’200 Small Amplitude Red Giants in OGLE-III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2DED0A-1D01-34D9-8ED2-0782127EFA24}"/>
              </a:ext>
            </a:extLst>
          </p:cNvPr>
          <p:cNvSpPr txBox="1"/>
          <p:nvPr/>
        </p:nvSpPr>
        <p:spPr>
          <a:xfrm>
            <a:off x="838200" y="1242485"/>
            <a:ext cx="3131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RIA et al. 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  <a:hlinkClick r:id="rId5"/>
              </a:rPr>
              <a:t>2303.04790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 </a:t>
            </a:r>
            <a:r>
              <a:rPr lang="en-US" sz="1400" u="sng" dirty="0"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(to be updated)</a:t>
            </a:r>
            <a:endParaRPr lang="en-US" sz="1400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F45EF8-5E61-9AA9-9B38-415B82EF5D75}"/>
              </a:ext>
            </a:extLst>
          </p:cNvPr>
          <p:cNvGrpSpPr/>
          <p:nvPr/>
        </p:nvGrpSpPr>
        <p:grpSpPr>
          <a:xfrm>
            <a:off x="6015561" y="3637660"/>
            <a:ext cx="2308236" cy="841496"/>
            <a:chOff x="6015561" y="3637660"/>
            <a:chExt cx="2308236" cy="84149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335163-E0C3-C9B1-40F4-FF07E59C6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15561" y="3876383"/>
              <a:ext cx="2308236" cy="6027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350AD6-68CE-8FBA-F0B0-AE34CA0D5026}"/>
                </a:ext>
              </a:extLst>
            </p:cNvPr>
            <p:cNvSpPr txBox="1"/>
            <p:nvPr/>
          </p:nvSpPr>
          <p:spPr>
            <a:xfrm>
              <a:off x="6093064" y="3637660"/>
              <a:ext cx="6489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  <a:latin typeface="Suisse Int'l Medium" panose="020B0604000000000000" pitchFamily="34" charset="-78"/>
                  <a:cs typeface="Suisse Int'l Medium" panose="020B0604000000000000" pitchFamily="34" charset="-78"/>
                </a:rPr>
                <a:t>Bseq</a:t>
              </a:r>
              <a:endParaRPr lang="en-US" sz="1200" dirty="0">
                <a:solidFill>
                  <a:srgbClr val="FF000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21960A-00D5-3D44-BAF0-73AD8D7B9B1D}"/>
                </a:ext>
              </a:extLst>
            </p:cNvPr>
            <p:cNvCxnSpPr>
              <a:cxnSpLocks/>
            </p:cNvCxnSpPr>
            <p:nvPr/>
          </p:nvCxnSpPr>
          <p:spPr>
            <a:xfrm>
              <a:off x="6015561" y="4061182"/>
              <a:ext cx="1847316" cy="41797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B6E4DE-698D-ED1F-3166-9F56C1ADBEB7}"/>
                </a:ext>
              </a:extLst>
            </p:cNvPr>
            <p:cNvSpPr txBox="1"/>
            <p:nvPr/>
          </p:nvSpPr>
          <p:spPr>
            <a:xfrm>
              <a:off x="6075226" y="4174107"/>
              <a:ext cx="64893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4">
                      <a:lumMod val="75000"/>
                    </a:schemeClr>
                  </a:solidFill>
                  <a:latin typeface="Suisse Int'l Medium" panose="020B0604000000000000" pitchFamily="34" charset="-78"/>
                  <a:cs typeface="Suisse Int'l Medium" panose="020B0604000000000000" pitchFamily="34" charset="-78"/>
                </a:rPr>
                <a:t>Aseq</a:t>
              </a:r>
              <a:endParaRPr lang="en-US" sz="1200" dirty="0">
                <a:solidFill>
                  <a:schemeClr val="accent4">
                    <a:lumMod val="75000"/>
                  </a:schemeClr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endParaRPr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5F7A279E-28CF-05C1-5C60-9EBDBB1E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6458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Twigs</a:t>
            </a:r>
            <a:r>
              <a:rPr lang="en-US" dirty="0"/>
              <a:t> of the Red Giant Branch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A1F4BAA-9818-559D-4C10-4E67502C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95260">
            <a:off x="9612468" y="-656657"/>
            <a:ext cx="1253459" cy="307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12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2A3F5-3A2D-99CF-C31F-A9B4607D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elucidates RG diversity and allows standardization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3157B-7B3B-E7F9-73D5-F300262B0003}"/>
              </a:ext>
            </a:extLst>
          </p:cNvPr>
          <p:cNvSpPr txBox="1"/>
          <p:nvPr/>
        </p:nvSpPr>
        <p:spPr>
          <a:xfrm>
            <a:off x="838200" y="1607351"/>
            <a:ext cx="3131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RIA et al. 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  <a:hlinkClick r:id="rId2"/>
              </a:rPr>
              <a:t>2303.04790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 </a:t>
            </a:r>
            <a:r>
              <a:rPr lang="en-US" sz="1400" u="sng" dirty="0"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(to be updated)</a:t>
            </a:r>
            <a:endParaRPr lang="en-US" sz="1400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32FCE-1F22-2D16-9DC4-5A356DB2309E}"/>
              </a:ext>
            </a:extLst>
          </p:cNvPr>
          <p:cNvSpPr txBox="1"/>
          <p:nvPr/>
        </p:nvSpPr>
        <p:spPr>
          <a:xfrm>
            <a:off x="8770034" y="6305552"/>
            <a:ext cx="3092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Ages from </a:t>
            </a:r>
            <a:r>
              <a:rPr lang="en-US" sz="1400" dirty="0" err="1">
                <a:latin typeface="Suisse Int'l Light" panose="020B0304000000000000" pitchFamily="34" charset="-78"/>
                <a:cs typeface="Suisse Int'l Light" panose="020B0304000000000000" pitchFamily="34" charset="-78"/>
              </a:rPr>
              <a:t>Povick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 et al. (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  <a:hlinkClick r:id="rId3"/>
              </a:rPr>
              <a:t>2306.06348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4BC05-6303-802B-A194-DFC6D525B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51" y="2186497"/>
            <a:ext cx="11553161" cy="36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31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7702-6B9E-12C7-E17A-D49C857A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Twigs</a:t>
            </a:r>
            <a:r>
              <a:rPr lang="en-US" dirty="0"/>
              <a:t> of the Red Giant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63F64-EB61-4376-AEC0-FF288E73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39480"/>
            <a:ext cx="3914197" cy="143312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200" dirty="0"/>
              <a:t>RGBs are diverse stellar populations. Variability-based selections yield multiple TRGB magnitudes!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FB16E-60E8-7E36-AAC9-F4B771AB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236" y="1871042"/>
            <a:ext cx="7034561" cy="4137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56CB6-C85E-0CC1-A5C0-7397BE4E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5260">
            <a:off x="9582047" y="-507323"/>
            <a:ext cx="1253459" cy="307481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755D7C-C9B5-A9D4-6355-12C1B0B5C060}"/>
              </a:ext>
            </a:extLst>
          </p:cNvPr>
          <p:cNvGrpSpPr/>
          <p:nvPr/>
        </p:nvGrpSpPr>
        <p:grpSpPr>
          <a:xfrm>
            <a:off x="539203" y="3485395"/>
            <a:ext cx="4036271" cy="2821569"/>
            <a:chOff x="899364" y="2100529"/>
            <a:chExt cx="4036271" cy="282156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D86738-45F9-A826-0D76-AC2EFCAB67E6}"/>
                </a:ext>
              </a:extLst>
            </p:cNvPr>
            <p:cNvGrpSpPr/>
            <p:nvPr/>
          </p:nvGrpSpPr>
          <p:grpSpPr>
            <a:xfrm>
              <a:off x="899364" y="2100529"/>
              <a:ext cx="3722294" cy="2223303"/>
              <a:chOff x="4935635" y="4503345"/>
              <a:chExt cx="6055828" cy="361710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E8675F8-10AA-D723-ECF4-819E6F8029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759"/>
              <a:stretch/>
            </p:blipFill>
            <p:spPr>
              <a:xfrm>
                <a:off x="4935635" y="4503346"/>
                <a:ext cx="1650903" cy="361710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FEC84E0-86AA-3AED-7F2A-2BA60278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326"/>
              <a:stretch/>
            </p:blipFill>
            <p:spPr>
              <a:xfrm>
                <a:off x="6586538" y="4503345"/>
                <a:ext cx="4404925" cy="3617107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AB100A-23F1-989C-26E3-2650FAF297D8}"/>
                </a:ext>
              </a:extLst>
            </p:cNvPr>
            <p:cNvGrpSpPr/>
            <p:nvPr/>
          </p:nvGrpSpPr>
          <p:grpSpPr>
            <a:xfrm>
              <a:off x="899364" y="2825436"/>
              <a:ext cx="4036271" cy="2096662"/>
              <a:chOff x="716126" y="4097023"/>
              <a:chExt cx="4036271" cy="2096662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DFFFFEE-F5A6-F72F-3979-4B640EFE8AED}"/>
                  </a:ext>
                </a:extLst>
              </p:cNvPr>
              <p:cNvSpPr/>
              <p:nvPr/>
            </p:nvSpPr>
            <p:spPr>
              <a:xfrm>
                <a:off x="716126" y="4097023"/>
                <a:ext cx="3734671" cy="298839"/>
              </a:xfrm>
              <a:prstGeom prst="roundRect">
                <a:avLst/>
              </a:prstGeom>
              <a:solidFill>
                <a:srgbClr val="F8CBAD">
                  <a:alpha val="20000"/>
                </a:srgb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145C641-F495-60D4-36EF-E037E6331BE0}"/>
                  </a:ext>
                </a:extLst>
              </p:cNvPr>
              <p:cNvSpPr/>
              <p:nvPr/>
            </p:nvSpPr>
            <p:spPr>
              <a:xfrm>
                <a:off x="716126" y="4976735"/>
                <a:ext cx="3734671" cy="528525"/>
              </a:xfrm>
              <a:prstGeom prst="roundRect">
                <a:avLst/>
              </a:prstGeom>
              <a:solidFill>
                <a:srgbClr val="F8CBAD">
                  <a:alpha val="20000"/>
                </a:srgb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58DAE89-2264-AF31-1F95-8E16029698EC}"/>
                      </a:ext>
                    </a:extLst>
                  </p:cNvPr>
                  <p:cNvSpPr txBox="1"/>
                  <p:nvPr/>
                </p:nvSpPr>
                <p:spPr>
                  <a:xfrm>
                    <a:off x="716484" y="5824353"/>
                    <a:ext cx="4035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4.5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a14:m>
                    <a:r>
                      <a:rPr lang="en-US" dirty="0">
                        <a:solidFill>
                          <a:srgbClr val="FF0000"/>
                        </a:solidFill>
                      </a:rPr>
                      <a:t> </a:t>
                    </a:r>
                    <a:r>
                      <a:rPr lang="en-US" dirty="0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difference between </a:t>
                    </a:r>
                    <a:r>
                      <a:rPr lang="en-US" dirty="0" err="1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Aseq</a:t>
                    </a:r>
                    <a:r>
                      <a:rPr lang="en-US" dirty="0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 &amp; </a:t>
                    </a:r>
                    <a:r>
                      <a:rPr lang="en-US" dirty="0" err="1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Bseq</a:t>
                    </a:r>
                    <a:r>
                      <a:rPr lang="en-US" dirty="0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!</a:t>
                    </a: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58DAE89-2264-AF31-1F95-8E1602969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484" y="5824353"/>
                    <a:ext cx="403591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667" r="-94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CEDA7A-DC1B-6701-C285-3DE066EA3D3D}"/>
              </a:ext>
            </a:extLst>
          </p:cNvPr>
          <p:cNvSpPr txBox="1"/>
          <p:nvPr/>
        </p:nvSpPr>
        <p:spPr>
          <a:xfrm>
            <a:off x="838200" y="1607351"/>
            <a:ext cx="3131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RIA et al. 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  <a:hlinkClick r:id="rId6"/>
              </a:rPr>
              <a:t>2303.04790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 </a:t>
            </a:r>
            <a:r>
              <a:rPr lang="en-US" sz="1400" u="sng" dirty="0"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(to be updated)</a:t>
            </a:r>
            <a:endParaRPr lang="en-US" sz="1400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0060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7702-6B9E-12C7-E17A-D49C857A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Twigs</a:t>
            </a:r>
            <a:r>
              <a:rPr lang="en-US" dirty="0"/>
              <a:t> of the Red Giant Branch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0EA577-277D-2BDC-165E-6F74EC99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236" y="1825625"/>
            <a:ext cx="5863564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en-US" dirty="0"/>
              <a:t>OSARGs yield most precise TRGB calibration in LMC to date</a:t>
            </a:r>
          </a:p>
          <a:p>
            <a:pPr>
              <a:lnSpc>
                <a:spcPct val="130000"/>
              </a:lnSpc>
            </a:pPr>
            <a:r>
              <a:rPr lang="en-US" dirty="0"/>
              <a:t>Calibration consistent with three independent, non-LMC TRGB calibrations in NGC4258, EDD calibration (Rizzi+2007), and Gaia parallaxes</a:t>
            </a:r>
          </a:p>
          <a:p>
            <a:pPr>
              <a:lnSpc>
                <a:spcPct val="130000"/>
              </a:lnSpc>
            </a:pPr>
            <a:r>
              <a:rPr lang="en-US" dirty="0"/>
              <a:t>Applicable to H0 since all stars at Tip are OSARGs</a:t>
            </a:r>
          </a:p>
          <a:p>
            <a:pPr>
              <a:lnSpc>
                <a:spcPct val="130000"/>
              </a:lnSpc>
            </a:pPr>
            <a:r>
              <a:rPr lang="en-US" dirty="0"/>
              <a:t>Variability not relevant for TRGB magnitude</a:t>
            </a:r>
          </a:p>
          <a:p>
            <a:pPr>
              <a:lnSpc>
                <a:spcPct val="130000"/>
              </a:lnSpc>
            </a:pPr>
            <a:r>
              <a:rPr lang="en-US" dirty="0"/>
              <a:t>Variability enables further investigations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356CB6-C85E-0CC1-A5C0-7397BE4E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95260">
            <a:off x="9582047" y="-507323"/>
            <a:ext cx="1253459" cy="307481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9FA0B22-DB59-E679-E631-D63FEBE7EF61}"/>
              </a:ext>
            </a:extLst>
          </p:cNvPr>
          <p:cNvGrpSpPr/>
          <p:nvPr/>
        </p:nvGrpSpPr>
        <p:grpSpPr>
          <a:xfrm>
            <a:off x="899364" y="2100529"/>
            <a:ext cx="4036271" cy="2821569"/>
            <a:chOff x="899364" y="2100529"/>
            <a:chExt cx="4036271" cy="28215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05862F9-E93A-FB38-719B-2C4BE181102B}"/>
                </a:ext>
              </a:extLst>
            </p:cNvPr>
            <p:cNvGrpSpPr/>
            <p:nvPr/>
          </p:nvGrpSpPr>
          <p:grpSpPr>
            <a:xfrm>
              <a:off x="899364" y="2100529"/>
              <a:ext cx="3722294" cy="2223303"/>
              <a:chOff x="4935635" y="4503345"/>
              <a:chExt cx="6055828" cy="361710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7EE771D-8B6C-2528-0AD2-A4BCCE29D5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8759"/>
              <a:stretch/>
            </p:blipFill>
            <p:spPr>
              <a:xfrm>
                <a:off x="4935635" y="4503346"/>
                <a:ext cx="1650903" cy="3617107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944117C-50C2-ECE3-F09E-4F8563AEE2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326"/>
              <a:stretch/>
            </p:blipFill>
            <p:spPr>
              <a:xfrm>
                <a:off x="6586538" y="4503345"/>
                <a:ext cx="4404925" cy="361710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6FAC2D-3FE1-2225-EF45-481CA8CBB99E}"/>
                </a:ext>
              </a:extLst>
            </p:cNvPr>
            <p:cNvGrpSpPr/>
            <p:nvPr/>
          </p:nvGrpSpPr>
          <p:grpSpPr>
            <a:xfrm>
              <a:off x="899364" y="2825436"/>
              <a:ext cx="4036271" cy="2096662"/>
              <a:chOff x="716126" y="4097023"/>
              <a:chExt cx="4036271" cy="2096662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8404925-E130-54E6-7775-F937FA8612D1}"/>
                  </a:ext>
                </a:extLst>
              </p:cNvPr>
              <p:cNvSpPr/>
              <p:nvPr/>
            </p:nvSpPr>
            <p:spPr>
              <a:xfrm>
                <a:off x="716126" y="4097023"/>
                <a:ext cx="3734671" cy="298839"/>
              </a:xfrm>
              <a:prstGeom prst="roundRect">
                <a:avLst/>
              </a:prstGeom>
              <a:solidFill>
                <a:srgbClr val="F8CBAD">
                  <a:alpha val="20000"/>
                </a:srgb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D891AC9-47BD-7341-822C-61FAD42A18A5}"/>
                  </a:ext>
                </a:extLst>
              </p:cNvPr>
              <p:cNvSpPr/>
              <p:nvPr/>
            </p:nvSpPr>
            <p:spPr>
              <a:xfrm>
                <a:off x="716126" y="4976735"/>
                <a:ext cx="3734671" cy="528525"/>
              </a:xfrm>
              <a:prstGeom prst="roundRect">
                <a:avLst/>
              </a:prstGeom>
              <a:solidFill>
                <a:srgbClr val="F8CBAD">
                  <a:alpha val="20000"/>
                </a:srgb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C93BD86-07DC-1C35-ADA1-5859E9E3B8A5}"/>
                      </a:ext>
                    </a:extLst>
                  </p:cNvPr>
                  <p:cNvSpPr txBox="1"/>
                  <p:nvPr/>
                </p:nvSpPr>
                <p:spPr>
                  <a:xfrm>
                    <a:off x="716484" y="5824353"/>
                    <a:ext cx="4035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4.5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a14:m>
                    <a:r>
                      <a:rPr lang="en-US" dirty="0">
                        <a:solidFill>
                          <a:srgbClr val="FF0000"/>
                        </a:solidFill>
                      </a:rPr>
                      <a:t> </a:t>
                    </a:r>
                    <a:r>
                      <a:rPr lang="en-US" dirty="0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difference between </a:t>
                    </a:r>
                    <a:r>
                      <a:rPr lang="en-US" dirty="0" err="1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Aseq</a:t>
                    </a:r>
                    <a:r>
                      <a:rPr lang="en-US" dirty="0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 &amp; </a:t>
                    </a:r>
                    <a:r>
                      <a:rPr lang="en-US" dirty="0" err="1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Bseq</a:t>
                    </a:r>
                    <a:r>
                      <a:rPr lang="en-US" dirty="0">
                        <a:solidFill>
                          <a:srgbClr val="FF0000"/>
                        </a:solidFill>
                        <a:latin typeface="Suisse Int'l Light" panose="020B0304000000000000" pitchFamily="34" charset="-78"/>
                        <a:cs typeface="Suisse Int'l Light" panose="020B0304000000000000" pitchFamily="34" charset="-78"/>
                      </a:rPr>
                      <a:t>!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C93BD86-07DC-1C35-ADA1-5859E9E3B8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484" y="5824353"/>
                    <a:ext cx="403591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r="-1258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99BA10-E462-1FBE-ACC2-423A041F1455}"/>
              </a:ext>
            </a:extLst>
          </p:cNvPr>
          <p:cNvSpPr txBox="1"/>
          <p:nvPr/>
        </p:nvSpPr>
        <p:spPr>
          <a:xfrm>
            <a:off x="838200" y="1607351"/>
            <a:ext cx="3131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RIA et al. 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  <a:hlinkClick r:id="rId5"/>
              </a:rPr>
              <a:t>2303.04790</a:t>
            </a:r>
            <a:r>
              <a:rPr lang="en-US" sz="1400" u="sng" dirty="0">
                <a:solidFill>
                  <a:srgbClr val="58A6FF"/>
                </a:solidFill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 </a:t>
            </a:r>
            <a:r>
              <a:rPr lang="en-US" sz="1400" u="sng" dirty="0">
                <a:effectLst/>
                <a:latin typeface="Suisse Int'l Light" panose="020B0304000000000000" pitchFamily="34" charset="-78"/>
                <a:cs typeface="Suisse Int'l Light" panose="020B0304000000000000" pitchFamily="34" charset="-78"/>
              </a:rPr>
              <a:t>(to be updated)</a:t>
            </a:r>
            <a:endParaRPr lang="en-US" sz="1400" dirty="0">
              <a:latin typeface="Suisse Int'l Light" panose="020B0304000000000000" pitchFamily="34" charset="-78"/>
              <a:cs typeface="Suisse Int'l 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19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AE4ACE-A037-F247-A082-17788C2B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</a:t>
            </a:r>
            <a:r>
              <a:rPr lang="en-US" sz="4000" dirty="0" err="1"/>
              <a:t>chequered</a:t>
            </a:r>
            <a:r>
              <a:rPr lang="en-US" sz="4000" dirty="0"/>
              <a:t> history of Hubble’s constant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D7654-4B97-2447-A807-E7D94233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0B45-59CB-EE44-AB9E-9234D2156546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1D28E-2F55-F547-82C9-2D8ADBBF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8" y="2247348"/>
            <a:ext cx="5407403" cy="37655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05EF3-BA60-F04D-9344-FDB7C4CD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952" y="2196548"/>
            <a:ext cx="5727700" cy="41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75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AFF45-E4C9-9D04-A340-E3AFB817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06" y="2447465"/>
            <a:ext cx="8201087" cy="346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DC1E0D-0F22-78D4-16A7-312F49D0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728420"/>
            <a:ext cx="10515600" cy="1354381"/>
          </a:xfrm>
        </p:spPr>
        <p:txBody>
          <a:bodyPr anchor="ctr">
            <a:normAutofit fontScale="90000"/>
          </a:bodyPr>
          <a:lstStyle/>
          <a:p>
            <a:r>
              <a:rPr lang="en-US" sz="5400" dirty="0"/>
              <a:t>Improved systematics increase TRGB-calibrated H0!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4C63E7-52CA-E425-86C8-C2AC805A4755}"/>
              </a:ext>
            </a:extLst>
          </p:cNvPr>
          <p:cNvGrpSpPr/>
          <p:nvPr/>
        </p:nvGrpSpPr>
        <p:grpSpPr>
          <a:xfrm>
            <a:off x="-1" y="2536675"/>
            <a:ext cx="12259862" cy="4334516"/>
            <a:chOff x="180846" y="2554044"/>
            <a:chExt cx="12259862" cy="4334516"/>
          </a:xfrm>
        </p:grpSpPr>
        <p:pic>
          <p:nvPicPr>
            <p:cNvPr id="17" name="Picture 16" descr="A picture containing outdoor, object, snow, water&#10;&#10;Description automatically generated">
              <a:extLst>
                <a:ext uri="{FF2B5EF4-FFF2-40B4-BE49-F238E27FC236}">
                  <a16:creationId xmlns:a16="http://schemas.microsoft.com/office/drawing/2014/main" id="{03EDF760-B30C-AE93-4F06-15E7B1FE2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81" t="3" r="35625" b="-1"/>
            <a:stretch/>
          </p:blipFill>
          <p:spPr>
            <a:xfrm>
              <a:off x="10422125" y="2556219"/>
              <a:ext cx="2018583" cy="4332341"/>
            </a:xfrm>
            <a:prstGeom prst="rect">
              <a:avLst/>
            </a:prstGeom>
          </p:spPr>
        </p:pic>
        <p:pic>
          <p:nvPicPr>
            <p:cNvPr id="16" name="Picture 15" descr="A picture containing lamp, table, umbrella, blue&#10;&#10;Description automatically generated">
              <a:extLst>
                <a:ext uri="{FF2B5EF4-FFF2-40B4-BE49-F238E27FC236}">
                  <a16:creationId xmlns:a16="http://schemas.microsoft.com/office/drawing/2014/main" id="{066A3DD3-AD1E-3877-192D-068464915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43" t="16973" r="16808" b="18607"/>
            <a:stretch/>
          </p:blipFill>
          <p:spPr>
            <a:xfrm rot="5400000">
              <a:off x="-976613" y="3711503"/>
              <a:ext cx="4334515" cy="201959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02485B-7CFA-83C5-BD4C-8A7684958A43}"/>
              </a:ext>
            </a:extLst>
          </p:cNvPr>
          <p:cNvSpPr txBox="1"/>
          <p:nvPr/>
        </p:nvSpPr>
        <p:spPr>
          <a:xfrm>
            <a:off x="2503157" y="6129058"/>
            <a:ext cx="6847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TRGB method improvements (smoothing, weighting, objectivity), population diversity, </a:t>
            </a:r>
            <a:b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</a:b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Tip-contrast-relation, Host galaxy reddening, Pantheon+ SNe, and more</a:t>
            </a:r>
          </a:p>
        </p:txBody>
      </p:sp>
    </p:spTree>
    <p:extLst>
      <p:ext uri="{BB962C8B-B14F-4D97-AF65-F5344CB8AC3E}">
        <p14:creationId xmlns:p14="http://schemas.microsoft.com/office/powerpoint/2010/main" val="9722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F377B5-CCC9-BA8D-7E62-F3694D63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775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260FC-429D-B569-C824-033D006C5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538" y="5800860"/>
            <a:ext cx="2176462" cy="1057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BEADC-99B8-FAF5-AC38-3EFFD3F3B503}"/>
              </a:ext>
            </a:extLst>
          </p:cNvPr>
          <p:cNvSpPr txBox="1"/>
          <p:nvPr/>
        </p:nvSpPr>
        <p:spPr>
          <a:xfrm>
            <a:off x="1101145" y="5972473"/>
            <a:ext cx="5257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uisse Int'l Light" panose="020B0304000000000000" pitchFamily="34" charset="-78"/>
                <a:cs typeface="Suisse Int'l Light" panose="020B0304000000000000" pitchFamily="34" charset="-78"/>
              </a:rPr>
              <a:t>www.cost.eu</a:t>
            </a:r>
            <a:r>
              <a:rPr lang="en-US" sz="2400" dirty="0">
                <a:solidFill>
                  <a:srgbClr val="C00000"/>
                </a:solidFill>
                <a:latin typeface="Suisse Int'l Light" panose="020B0304000000000000" pitchFamily="34" charset="-78"/>
                <a:cs typeface="Suisse Int'l Light" panose="020B0304000000000000" pitchFamily="34" charset="-78"/>
              </a:rPr>
              <a:t>/actions/CA21136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507F11-EDDA-C349-698E-D3721F8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82800"/>
            <a:ext cx="578368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Main aims:</a:t>
            </a:r>
          </a:p>
          <a:p>
            <a:pPr lvl="1"/>
            <a:r>
              <a:rPr lang="en-US" sz="2000" dirty="0"/>
              <a:t>establish synergy between areas focusing on cosmological tensions </a:t>
            </a:r>
          </a:p>
          <a:p>
            <a:pPr lvl="1"/>
            <a:r>
              <a:rPr lang="en-US" sz="2000" dirty="0"/>
              <a:t>foster interdisciplinary network </a:t>
            </a:r>
          </a:p>
          <a:p>
            <a:pPr lvl="1"/>
            <a:r>
              <a:rPr lang="en-US" sz="2000" dirty="0"/>
              <a:t>confront growing challenges of tensions in cosmological surveys</a:t>
            </a:r>
          </a:p>
          <a:p>
            <a:pPr lvl="1"/>
            <a:r>
              <a:rPr lang="en-US" sz="2000" dirty="0"/>
              <a:t>Focus on inclusion across member countries and key communities</a:t>
            </a:r>
          </a:p>
          <a:p>
            <a:r>
              <a:rPr lang="en-US" sz="2400" dirty="0"/>
              <a:t>Leads:</a:t>
            </a:r>
            <a:br>
              <a:rPr lang="en-US" sz="2400" dirty="0"/>
            </a:br>
            <a:r>
              <a:rPr lang="en-US" sz="2400" dirty="0"/>
              <a:t>Jackson Levi Said (Malta)</a:t>
            </a:r>
            <a:br>
              <a:rPr lang="en-US" sz="2400" dirty="0"/>
            </a:br>
            <a:r>
              <a:rPr lang="en-US" sz="2400" dirty="0"/>
              <a:t>Eleonora Di Valentino (Sheffield)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0F6BF-E202-2505-C0A0-D2E657FBA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89" y="2082800"/>
            <a:ext cx="5570111" cy="3417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25DF3-0EBB-38B2-95C9-2A50D109FD13}"/>
              </a:ext>
            </a:extLst>
          </p:cNvPr>
          <p:cNvSpPr txBox="1"/>
          <p:nvPr/>
        </p:nvSpPr>
        <p:spPr>
          <a:xfrm>
            <a:off x="5857926" y="5975486"/>
            <a:ext cx="38946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rPr>
              <a:t>youtube.com</a:t>
            </a:r>
            <a:r>
              <a:rPr lang="en-US" sz="2000" dirty="0">
                <a:solidFill>
                  <a:srgbClr val="0070C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rPr>
              <a:t>/</a:t>
            </a:r>
            <a:br>
              <a:rPr lang="en-US" sz="2000" dirty="0">
                <a:solidFill>
                  <a:srgbClr val="0070C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rPr>
            </a:br>
            <a:r>
              <a:rPr lang="en-US" sz="2000" dirty="0">
                <a:solidFill>
                  <a:srgbClr val="0070C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rPr>
              <a:t>@cosmoverseseminars2112</a:t>
            </a:r>
          </a:p>
        </p:txBody>
      </p:sp>
    </p:spTree>
    <p:extLst>
      <p:ext uri="{BB962C8B-B14F-4D97-AF65-F5344CB8AC3E}">
        <p14:creationId xmlns:p14="http://schemas.microsoft.com/office/powerpoint/2010/main" val="4164312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D73E1-82E4-86CB-4C35-D560A1C7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0238"/>
            <a:ext cx="7772400" cy="5900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D3D3B-7BBA-B16D-97CC-10544D7904FD}"/>
              </a:ext>
            </a:extLst>
          </p:cNvPr>
          <p:cNvSpPr txBox="1"/>
          <p:nvPr/>
        </p:nvSpPr>
        <p:spPr>
          <a:xfrm>
            <a:off x="3886200" y="24644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rPr>
              <a:t>https://</a:t>
            </a:r>
            <a:r>
              <a:rPr lang="en-US" dirty="0" err="1">
                <a:solidFill>
                  <a:srgbClr val="C0000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rPr>
              <a:t>link.springer.com</a:t>
            </a:r>
            <a:r>
              <a:rPr lang="en-US" dirty="0">
                <a:solidFill>
                  <a:srgbClr val="C00000"/>
                </a:solidFill>
                <a:latin typeface="Suisse Int'l Medium" panose="020B0604000000000000" pitchFamily="34" charset="-78"/>
                <a:cs typeface="Suisse Int'l Medium" panose="020B0604000000000000" pitchFamily="34" charset="-78"/>
              </a:rPr>
              <a:t>/book/9789819901760</a:t>
            </a:r>
          </a:p>
        </p:txBody>
      </p:sp>
    </p:spTree>
    <p:extLst>
      <p:ext uri="{BB962C8B-B14F-4D97-AF65-F5344CB8AC3E}">
        <p14:creationId xmlns:p14="http://schemas.microsoft.com/office/powerpoint/2010/main" val="404751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F1A9412-38A2-ADDD-9C8D-EA9349721A25}"/>
              </a:ext>
            </a:extLst>
          </p:cNvPr>
          <p:cNvGrpSpPr/>
          <p:nvPr/>
        </p:nvGrpSpPr>
        <p:grpSpPr>
          <a:xfrm>
            <a:off x="310325" y="1298898"/>
            <a:ext cx="11571349" cy="5559102"/>
            <a:chOff x="-1156699" y="2519568"/>
            <a:chExt cx="9138976" cy="43905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2DD5FE-1BC3-F7FA-EC1D-95DE3C931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55"/>
            <a:stretch/>
          </p:blipFill>
          <p:spPr>
            <a:xfrm>
              <a:off x="-1156699" y="2519568"/>
              <a:ext cx="9138976" cy="412481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918D41-BE56-810D-2162-BFFEBB1E53AA}"/>
                </a:ext>
              </a:extLst>
            </p:cNvPr>
            <p:cNvSpPr/>
            <p:nvPr/>
          </p:nvSpPr>
          <p:spPr>
            <a:xfrm>
              <a:off x="-374604" y="6540780"/>
              <a:ext cx="18694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Suisse Int'l Light" panose="020B0304000000000000" pitchFamily="34" charset="-78"/>
                </a:rPr>
                <a:t>Freedman (2021)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9B9FEE-6820-5EBC-3800-D649729E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3228"/>
          </a:xfrm>
        </p:spPr>
        <p:txBody>
          <a:bodyPr/>
          <a:lstStyle/>
          <a:p>
            <a:r>
              <a:rPr lang="en-US" dirty="0"/>
              <a:t>Storytelling…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F84DE-67E5-5C41-A4A4-EA21C235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0B45-59CB-EE44-AB9E-9234D21565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6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2FF61A-C3FC-5A4D-AB98-F072267D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58983" y="2670728"/>
            <a:ext cx="5301208" cy="1325563"/>
          </a:xfrm>
        </p:spPr>
        <p:txBody>
          <a:bodyPr/>
          <a:lstStyle/>
          <a:p>
            <a:r>
              <a:rPr lang="en-US" dirty="0"/>
              <a:t>The bigger picture </a:t>
            </a:r>
            <a:endParaRPr lang="en-US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F84DE-67E5-5C41-A4A4-EA21C235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0B45-59CB-EE44-AB9E-9234D2156546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2E524-3C05-56DC-2DBF-ADDF9DB5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72090" y="-1160751"/>
            <a:ext cx="6744124" cy="9179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E83D22-CC14-5EB5-C804-9DB2B5DE362D}"/>
              </a:ext>
            </a:extLst>
          </p:cNvPr>
          <p:cNvSpPr txBox="1"/>
          <p:nvPr/>
        </p:nvSpPr>
        <p:spPr>
          <a:xfrm>
            <a:off x="1828645" y="6468155"/>
            <a:ext cx="3505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Cosmology intertwined, </a:t>
            </a:r>
            <a:r>
              <a:rPr lang="en-US" sz="1400" dirty="0" err="1">
                <a:latin typeface="Suisse Int'l Light" panose="020B0304000000000000" pitchFamily="34" charset="-78"/>
                <a:cs typeface="Suisse Int'l Light" panose="020B0304000000000000" pitchFamily="34" charset="-78"/>
              </a:rPr>
              <a:t>arXiv</a:t>
            </a:r>
            <a:r>
              <a:rPr lang="en-US" sz="1400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: 2203.06142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A493DF-69F7-1159-664C-92F74ED3DF94}"/>
              </a:ext>
            </a:extLst>
          </p:cNvPr>
          <p:cNvSpPr/>
          <p:nvPr/>
        </p:nvSpPr>
        <p:spPr>
          <a:xfrm>
            <a:off x="4074695" y="1283368"/>
            <a:ext cx="160421" cy="78606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5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4C56D-91F7-B890-9F25-D9451E7C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distance scale measure H0?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36B60-9711-54F6-F5D1-10C998D12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3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w to Measure the Universe">
            <a:extLst>
              <a:ext uri="{FF2B5EF4-FFF2-40B4-BE49-F238E27FC236}">
                <a16:creationId xmlns:a16="http://schemas.microsoft.com/office/drawing/2014/main" id="{F9D5C542-008B-4E16-B309-47628E9A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 b="2"/>
          <a:stretch/>
        </p:blipFill>
        <p:spPr bwMode="auto">
          <a:xfrm>
            <a:off x="1588" y="-1"/>
            <a:ext cx="1219041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05AB4B-1254-F9F6-C890-DAF4702640A7}"/>
                  </a:ext>
                </a:extLst>
              </p:cNvPr>
              <p:cNvSpPr txBox="1"/>
              <p:nvPr/>
            </p:nvSpPr>
            <p:spPr>
              <a:xfrm>
                <a:off x="4487594" y="3045655"/>
                <a:ext cx="54707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+25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05AB4B-1254-F9F6-C890-DAF470264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594" y="3045655"/>
                <a:ext cx="5470793" cy="553998"/>
              </a:xfrm>
              <a:prstGeom prst="rect">
                <a:avLst/>
              </a:prstGeom>
              <a:blipFill>
                <a:blip r:embed="rId4"/>
                <a:stretch>
                  <a:fillRect l="-1389" t="-9091" r="-138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6EBF39-5AAE-F94B-5C62-1C38861E1817}"/>
              </a:ext>
            </a:extLst>
          </p:cNvPr>
          <p:cNvCxnSpPr>
            <a:cxnSpLocks/>
          </p:cNvCxnSpPr>
          <p:nvPr/>
        </p:nvCxnSpPr>
        <p:spPr>
          <a:xfrm flipH="1">
            <a:off x="5620042" y="1364566"/>
            <a:ext cx="372795" cy="168108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E78B2F-879D-3D95-8C97-8351EBCD9955}"/>
              </a:ext>
            </a:extLst>
          </p:cNvPr>
          <p:cNvCxnSpPr>
            <a:cxnSpLocks/>
          </p:cNvCxnSpPr>
          <p:nvPr/>
        </p:nvCxnSpPr>
        <p:spPr>
          <a:xfrm flipV="1">
            <a:off x="4768947" y="3599653"/>
            <a:ext cx="1702191" cy="9582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C6C0F0-D3A5-1CDD-FAB7-0F7E77FBC19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364566"/>
            <a:ext cx="547688" cy="1681089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57044</TotalTime>
  <Words>2053</Words>
  <Application>Microsoft Macintosh PowerPoint</Application>
  <PresentationFormat>Widescreen</PresentationFormat>
  <Paragraphs>296</Paragraphs>
  <Slides>52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Brush Script MT</vt:lpstr>
      <vt:lpstr>Arial</vt:lpstr>
      <vt:lpstr>Calibri</vt:lpstr>
      <vt:lpstr>Cambria Math</vt:lpstr>
      <vt:lpstr>Suisse Int'l Light</vt:lpstr>
      <vt:lpstr>Suisse Int'l Medium</vt:lpstr>
      <vt:lpstr>Office Theme</vt:lpstr>
      <vt:lpstr>On H0 measurements using Cepheids  and the TRGB method</vt:lpstr>
      <vt:lpstr>Hubble’s Constant H0 measures the expansion rate of the Universe today</vt:lpstr>
      <vt:lpstr>PowerPoint Presentation</vt:lpstr>
      <vt:lpstr>Hubble tension …                       … sounds familiar?</vt:lpstr>
      <vt:lpstr>The chequered history of Hubble’s constant</vt:lpstr>
      <vt:lpstr>Storytelling…</vt:lpstr>
      <vt:lpstr>The bigger picture </vt:lpstr>
      <vt:lpstr>How does the distance scale measure H0?</vt:lpstr>
      <vt:lpstr>PowerPoint Presentation</vt:lpstr>
      <vt:lpstr>Cepheids link cosmology  to geometry</vt:lpstr>
      <vt:lpstr>Classical Cepheids are great for this! </vt:lpstr>
      <vt:lpstr>Classical Cepheids crib sheet</vt:lpstr>
      <vt:lpstr>Hertzsprung progression in MW and SN-hosts</vt:lpstr>
      <vt:lpstr>Distance Ladder Equations</vt:lpstr>
      <vt:lpstr>A simultaneous analytical LS fit</vt:lpstr>
      <vt:lpstr>Covariance</vt:lpstr>
      <vt:lpstr>PowerPoint Presentation</vt:lpstr>
      <vt:lpstr>H0 from DL in 5.0σ tension with Planck</vt:lpstr>
      <vt:lpstr>SH0ES project improvements of the distance ladder relative to HST key project</vt:lpstr>
      <vt:lpstr>PowerPoint Presentation</vt:lpstr>
      <vt:lpstr>Evolution of systematics since 2016</vt:lpstr>
      <vt:lpstr>Uncertainties improve, tension grows</vt:lpstr>
      <vt:lpstr>Crowding</vt:lpstr>
      <vt:lpstr>PowerPoint Presentation</vt:lpstr>
      <vt:lpstr>PowerPoint Presentation</vt:lpstr>
      <vt:lpstr>PowerPoint Presentation</vt:lpstr>
      <vt:lpstr>JWST sneak preview: uncrowding Cepheids in the IR</vt:lpstr>
      <vt:lpstr>JWST uncrowds distant Cepheids</vt:lpstr>
      <vt:lpstr>JWST: HST unbiased &amp; 2.5x less dispersion</vt:lpstr>
      <vt:lpstr>Metallicity</vt:lpstr>
      <vt:lpstr>Metallicity</vt:lpstr>
      <vt:lpstr>PowerPoint Presentation</vt:lpstr>
      <vt:lpstr>New insights on TRGB calibration and standardization</vt:lpstr>
      <vt:lpstr>TRGB calibration of the distance ladder</vt:lpstr>
      <vt:lpstr>Individual and statistical standard candles</vt:lpstr>
      <vt:lpstr>Note on calibration &amp; standardization</vt:lpstr>
      <vt:lpstr>TRGB location matters</vt:lpstr>
      <vt:lpstr>PowerPoint Presentation</vt:lpstr>
      <vt:lpstr>PowerPoint Presentation</vt:lpstr>
      <vt:lpstr>Reconciling standard candles?</vt:lpstr>
      <vt:lpstr>Bias due to LF smoothing</vt:lpstr>
      <vt:lpstr>Sobel filters, smoothing parameters, edge responses, and bias</vt:lpstr>
      <vt:lpstr>Standardizing mTRGB</vt:lpstr>
      <vt:lpstr>CCHP mainly disagrees with  SH0ES because of SNeIa!</vt:lpstr>
      <vt:lpstr>The TRGB is chock-full of variable stars</vt:lpstr>
      <vt:lpstr>Twigs of the Red Giant Branch</vt:lpstr>
      <vt:lpstr>Variability elucidates RG diversity and allows standardization</vt:lpstr>
      <vt:lpstr>Twigs of the Red Giant Branch</vt:lpstr>
      <vt:lpstr>Twigs of the Red Giant Branch</vt:lpstr>
      <vt:lpstr>Improved systematics increase TRGB-calibrated H0!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Anderson</dc:creator>
  <cp:lastModifiedBy>Richard Anderson</cp:lastModifiedBy>
  <cp:revision>492</cp:revision>
  <dcterms:created xsi:type="dcterms:W3CDTF">2018-10-03T11:11:04Z</dcterms:created>
  <dcterms:modified xsi:type="dcterms:W3CDTF">2023-12-01T22:28:20Z</dcterms:modified>
</cp:coreProperties>
</file>